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WenQuanYi" panose="02010600030101010101" charset="-122"/>
      <p:regular r:id="rId10"/>
    </p:embeddedFont>
    <p:embeddedFont>
      <p:font typeface="字由点字典黑 65J" panose="02010600030101010101" charset="-122"/>
      <p:regular r:id="rId11"/>
    </p:embeddedFont>
    <p:embeddedFont>
      <p:font typeface="Arimo" panose="02010600030101010101" charset="0"/>
      <p:regular r:id="rId12"/>
    </p:embeddedFont>
    <p:embeddedFont>
      <p:font typeface="Calibri" panose="020F0502020204030204" pitchFamily="34" charset="0"/>
      <p:regular r:id="rId13"/>
      <p:bold r:id="rId14"/>
      <p:italic r:id="rId15"/>
      <p:boldItalic r:id="rId16"/>
    </p:embeddedFont>
    <p:embeddedFont>
      <p:font typeface="Open Sans" panose="020B060603050402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3" d="100"/>
          <a:sy n="103" d="100"/>
        </p:scale>
        <p:origin x="264" y="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25690" y="5819522"/>
            <a:ext cx="7033610" cy="2395501"/>
            <a:chOff x="0" y="0"/>
            <a:chExt cx="9378147" cy="3194001"/>
          </a:xfrm>
        </p:grpSpPr>
        <p:sp>
          <p:nvSpPr>
            <p:cNvPr id="3" name="TextBox 3"/>
            <p:cNvSpPr txBox="1"/>
            <p:nvPr/>
          </p:nvSpPr>
          <p:spPr>
            <a:xfrm>
              <a:off x="50800" y="2537962"/>
              <a:ext cx="9276547" cy="656039"/>
            </a:xfrm>
            <a:prstGeom prst="rect">
              <a:avLst/>
            </a:prstGeom>
          </p:spPr>
          <p:txBody>
            <a:bodyPr lIns="0" tIns="0" rIns="0" bIns="0" rtlCol="0" anchor="t">
              <a:spAutoFit/>
            </a:bodyPr>
            <a:lstStyle/>
            <a:p>
              <a:pPr algn="l">
                <a:lnSpc>
                  <a:spcPts val="4213"/>
                </a:lnSpc>
              </a:pPr>
              <a:r>
                <a:rPr lang="en-US" sz="3009">
                  <a:solidFill>
                    <a:srgbClr val="505050"/>
                  </a:solidFill>
                  <a:latin typeface="字由点字典黑 65J"/>
                </a:rPr>
                <a:t>Sophia</a:t>
              </a:r>
            </a:p>
          </p:txBody>
        </p:sp>
        <p:sp>
          <p:nvSpPr>
            <p:cNvPr id="4" name="TextBox 4"/>
            <p:cNvSpPr txBox="1"/>
            <p:nvPr/>
          </p:nvSpPr>
          <p:spPr>
            <a:xfrm>
              <a:off x="0" y="38100"/>
              <a:ext cx="9378147" cy="1370563"/>
            </a:xfrm>
            <a:prstGeom prst="rect">
              <a:avLst/>
            </a:prstGeom>
          </p:spPr>
          <p:txBody>
            <a:bodyPr lIns="0" tIns="0" rIns="0" bIns="0" rtlCol="0" anchor="t">
              <a:spAutoFit/>
            </a:bodyPr>
            <a:lstStyle/>
            <a:p>
              <a:pPr algn="l">
                <a:lnSpc>
                  <a:spcPts val="7935"/>
                </a:lnSpc>
              </a:pPr>
              <a:r>
                <a:rPr lang="en-US" sz="6960">
                  <a:solidFill>
                    <a:srgbClr val="D10808"/>
                  </a:solidFill>
                  <a:latin typeface="字由点字典黑 35J Bold"/>
                </a:rPr>
                <a:t>CS</a:t>
              </a:r>
            </a:p>
          </p:txBody>
        </p:sp>
      </p:grpSp>
      <p:sp>
        <p:nvSpPr>
          <p:cNvPr id="5" name="TextBox 5"/>
          <p:cNvSpPr txBox="1"/>
          <p:nvPr/>
        </p:nvSpPr>
        <p:spPr>
          <a:xfrm>
            <a:off x="-727530" y="2253193"/>
            <a:ext cx="7223473" cy="6596252"/>
          </a:xfrm>
          <a:prstGeom prst="rect">
            <a:avLst/>
          </a:prstGeom>
        </p:spPr>
        <p:txBody>
          <a:bodyPr lIns="0" tIns="0" rIns="0" bIns="0" rtlCol="0" anchor="t">
            <a:spAutoFit/>
          </a:bodyPr>
          <a:lstStyle/>
          <a:p>
            <a:pPr algn="l">
              <a:lnSpc>
                <a:spcPts val="51300"/>
              </a:lnSpc>
            </a:pPr>
            <a:r>
              <a:rPr lang="en-US" sz="45000" spc="2970">
                <a:solidFill>
                  <a:srgbClr val="D1D1D1"/>
                </a:solidFill>
                <a:latin typeface="Anton Bold"/>
              </a:rPr>
              <a:t>08</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9" t="90277" r="99"/>
          <a:stretch>
            <a:fillRect/>
          </a:stretch>
        </p:blipFill>
        <p:spPr>
          <a:xfrm>
            <a:off x="10301890" y="1595968"/>
            <a:ext cx="8229600" cy="8001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9" t="81481" r="99" b="13888"/>
          <a:stretch>
            <a:fillRect/>
          </a:stretch>
        </p:blipFill>
        <p:spPr>
          <a:xfrm>
            <a:off x="10301890" y="2891368"/>
            <a:ext cx="8229600" cy="381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8613" y="4572120"/>
            <a:ext cx="4114269" cy="1480185"/>
          </a:xfrm>
          <a:prstGeom prst="rect">
            <a:avLst/>
          </a:prstGeom>
        </p:spPr>
        <p:txBody>
          <a:bodyPr lIns="0" tIns="0" rIns="0" bIns="0" rtlCol="0" anchor="t">
            <a:spAutoFit/>
          </a:bodyPr>
          <a:lstStyle/>
          <a:p>
            <a:pPr>
              <a:lnSpc>
                <a:spcPts val="2940"/>
              </a:lnSpc>
            </a:pPr>
            <a:r>
              <a:rPr lang="en-US" sz="2100">
                <a:solidFill>
                  <a:srgbClr val="505050"/>
                </a:solidFill>
                <a:latin typeface="字由点字典黑 65J"/>
              </a:rPr>
              <a:t>Homepage:</a:t>
            </a:r>
          </a:p>
          <a:p>
            <a:pPr marL="453390" lvl="1" indent="-226695">
              <a:lnSpc>
                <a:spcPts val="2940"/>
              </a:lnSpc>
              <a:buFont typeface="Arial"/>
              <a:buChar char="•"/>
            </a:pPr>
            <a:r>
              <a:rPr lang="en-US" sz="2100">
                <a:solidFill>
                  <a:srgbClr val="505050"/>
                </a:solidFill>
                <a:latin typeface="字由点字典黑 65J"/>
              </a:rPr>
              <a:t>Homepage.css</a:t>
            </a:r>
          </a:p>
          <a:p>
            <a:pPr marL="453390" lvl="1" indent="-226695">
              <a:lnSpc>
                <a:spcPts val="2940"/>
              </a:lnSpc>
              <a:buFont typeface="Arial"/>
              <a:buChar char="•"/>
            </a:pPr>
            <a:r>
              <a:rPr lang="en-US" sz="2100">
                <a:solidFill>
                  <a:srgbClr val="505050"/>
                </a:solidFill>
                <a:latin typeface="字由点字典黑 65J"/>
              </a:rPr>
              <a:t>HeroSection.js</a:t>
            </a:r>
          </a:p>
          <a:p>
            <a:pPr marL="453390" lvl="1" indent="-226695" algn="l">
              <a:lnSpc>
                <a:spcPts val="2940"/>
              </a:lnSpc>
              <a:buFont typeface="Arial"/>
              <a:buChar char="•"/>
            </a:pPr>
            <a:r>
              <a:rPr lang="en-US" sz="2100" u="sng">
                <a:solidFill>
                  <a:srgbClr val="505050"/>
                </a:solidFill>
                <a:latin typeface="字由点字典黑 65J"/>
              </a:rPr>
              <a:t>Homepage.js</a:t>
            </a:r>
          </a:p>
        </p:txBody>
      </p:sp>
      <p:sp>
        <p:nvSpPr>
          <p:cNvPr id="3" name="TextBox 3"/>
          <p:cNvSpPr txBox="1"/>
          <p:nvPr/>
        </p:nvSpPr>
        <p:spPr>
          <a:xfrm>
            <a:off x="5408883" y="4576353"/>
            <a:ext cx="4114269" cy="1480185"/>
          </a:xfrm>
          <a:prstGeom prst="rect">
            <a:avLst/>
          </a:prstGeom>
        </p:spPr>
        <p:txBody>
          <a:bodyPr lIns="0" tIns="0" rIns="0" bIns="0" rtlCol="0" anchor="t">
            <a:spAutoFit/>
          </a:bodyPr>
          <a:lstStyle/>
          <a:p>
            <a:pPr>
              <a:lnSpc>
                <a:spcPts val="2940"/>
              </a:lnSpc>
            </a:pPr>
            <a:r>
              <a:rPr lang="en-US" sz="2100">
                <a:solidFill>
                  <a:srgbClr val="505050"/>
                </a:solidFill>
                <a:ea typeface="字由点字典黑 65J"/>
              </a:rPr>
              <a:t>正能量卡片:</a:t>
            </a:r>
          </a:p>
          <a:p>
            <a:pPr marL="453390" lvl="1" indent="-226695">
              <a:lnSpc>
                <a:spcPts val="2940"/>
              </a:lnSpc>
              <a:buFont typeface="Arial"/>
              <a:buChar char="•"/>
            </a:pPr>
            <a:r>
              <a:rPr lang="en-US" sz="2100">
                <a:solidFill>
                  <a:srgbClr val="505050"/>
                </a:solidFill>
                <a:latin typeface="字由点字典黑 65J"/>
              </a:rPr>
              <a:t>Flashcard.css</a:t>
            </a:r>
          </a:p>
          <a:p>
            <a:pPr marL="453390" lvl="1" indent="-226695">
              <a:lnSpc>
                <a:spcPts val="2940"/>
              </a:lnSpc>
              <a:buFont typeface="Arial"/>
              <a:buChar char="•"/>
            </a:pPr>
            <a:r>
              <a:rPr lang="en-US" sz="2100">
                <a:solidFill>
                  <a:srgbClr val="505050"/>
                </a:solidFill>
                <a:latin typeface="字由点字典黑 65J"/>
              </a:rPr>
              <a:t>Flashcard.js</a:t>
            </a:r>
          </a:p>
          <a:p>
            <a:pPr marL="453390" lvl="1" indent="-226695" algn="l">
              <a:lnSpc>
                <a:spcPts val="2940"/>
              </a:lnSpc>
              <a:buFont typeface="Arial"/>
              <a:buChar char="•"/>
            </a:pPr>
            <a:r>
              <a:rPr lang="en-US" sz="2100" u="sng">
                <a:solidFill>
                  <a:srgbClr val="505050"/>
                </a:solidFill>
                <a:latin typeface="字由点字典黑 65J"/>
              </a:rPr>
              <a:t>FlashcardList.js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6671" t="40121" r="26912" b="44589"/>
          <a:stretch>
            <a:fillRect/>
          </a:stretch>
        </p:blipFill>
        <p:spPr>
          <a:xfrm rot="-5400000">
            <a:off x="4703939" y="4996334"/>
            <a:ext cx="784410" cy="115899"/>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6671" t="40121" r="26912" b="44589"/>
          <a:stretch>
            <a:fillRect/>
          </a:stretch>
        </p:blipFill>
        <p:spPr>
          <a:xfrm rot="-5400000">
            <a:off x="694445" y="4954001"/>
            <a:ext cx="784410" cy="115899"/>
          </a:xfrm>
          <a:prstGeom prst="rect">
            <a:avLst/>
          </a:prstGeom>
        </p:spPr>
      </p:pic>
      <p:sp>
        <p:nvSpPr>
          <p:cNvPr id="8" name="Freeform 8"/>
          <p:cNvSpPr/>
          <p:nvPr/>
        </p:nvSpPr>
        <p:spPr>
          <a:xfrm>
            <a:off x="5805041" y="5309355"/>
            <a:ext cx="1747617" cy="443211"/>
          </a:xfrm>
          <a:custGeom>
            <a:avLst/>
            <a:gdLst/>
            <a:ahLst/>
            <a:cxnLst/>
            <a:rect l="l" t="t" r="r" b="b"/>
            <a:pathLst>
              <a:path w="4870488" h="1235198">
                <a:moveTo>
                  <a:pt x="4464088" y="1235198"/>
                </a:moveTo>
                <a:lnTo>
                  <a:pt x="406400" y="1235198"/>
                </a:lnTo>
                <a:cubicBezTo>
                  <a:pt x="182880" y="1235198"/>
                  <a:pt x="0" y="1052318"/>
                  <a:pt x="0" y="828798"/>
                </a:cubicBezTo>
                <a:lnTo>
                  <a:pt x="0" y="406400"/>
                </a:lnTo>
                <a:cubicBezTo>
                  <a:pt x="0" y="182880"/>
                  <a:pt x="182880" y="0"/>
                  <a:pt x="406400" y="0"/>
                </a:cubicBezTo>
                <a:lnTo>
                  <a:pt x="4464088" y="0"/>
                </a:lnTo>
                <a:cubicBezTo>
                  <a:pt x="4687607" y="0"/>
                  <a:pt x="4870488" y="182880"/>
                  <a:pt x="4870488" y="406400"/>
                </a:cubicBezTo>
                <a:lnTo>
                  <a:pt x="4870488" y="828798"/>
                </a:lnTo>
                <a:cubicBezTo>
                  <a:pt x="4870488" y="1053588"/>
                  <a:pt x="4688877" y="1235198"/>
                  <a:pt x="4464088" y="1235198"/>
                </a:cubicBezTo>
                <a:close/>
                <a:moveTo>
                  <a:pt x="406400" y="22860"/>
                </a:moveTo>
                <a:cubicBezTo>
                  <a:pt x="194310" y="22860"/>
                  <a:pt x="21590" y="195580"/>
                  <a:pt x="21590" y="407670"/>
                </a:cubicBezTo>
                <a:lnTo>
                  <a:pt x="21590" y="830068"/>
                </a:lnTo>
                <a:cubicBezTo>
                  <a:pt x="21590" y="1042158"/>
                  <a:pt x="194310" y="1214878"/>
                  <a:pt x="406400" y="1214878"/>
                </a:cubicBezTo>
                <a:lnTo>
                  <a:pt x="4464088" y="1214878"/>
                </a:lnTo>
                <a:cubicBezTo>
                  <a:pt x="4676177" y="1214878"/>
                  <a:pt x="4848897" y="1042158"/>
                  <a:pt x="4848897" y="830068"/>
                </a:cubicBezTo>
                <a:lnTo>
                  <a:pt x="4848897" y="406400"/>
                </a:lnTo>
                <a:cubicBezTo>
                  <a:pt x="4848897" y="194310"/>
                  <a:pt x="4676177" y="21590"/>
                  <a:pt x="4464088" y="21590"/>
                </a:cubicBezTo>
                <a:lnTo>
                  <a:pt x="406400" y="21590"/>
                </a:lnTo>
                <a:close/>
              </a:path>
            </a:pathLst>
          </a:custGeom>
          <a:solidFill>
            <a:srgbClr val="D10808"/>
          </a:solidFill>
        </p:spPr>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43497" flipH="1">
            <a:off x="3580473" y="5422407"/>
            <a:ext cx="1248022" cy="660317"/>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43497" flipH="1">
            <a:off x="7989268" y="5422407"/>
            <a:ext cx="1248022" cy="660317"/>
          </a:xfrm>
          <a:prstGeom prst="rect">
            <a:avLst/>
          </a:prstGeom>
        </p:spPr>
      </p:pic>
      <p:sp>
        <p:nvSpPr>
          <p:cNvPr id="11" name="TextBox 11"/>
          <p:cNvSpPr txBox="1"/>
          <p:nvPr/>
        </p:nvSpPr>
        <p:spPr>
          <a:xfrm>
            <a:off x="9893841" y="4614453"/>
            <a:ext cx="4114269" cy="1480185"/>
          </a:xfrm>
          <a:prstGeom prst="rect">
            <a:avLst/>
          </a:prstGeom>
        </p:spPr>
        <p:txBody>
          <a:bodyPr lIns="0" tIns="0" rIns="0" bIns="0" rtlCol="0" anchor="t">
            <a:spAutoFit/>
          </a:bodyPr>
          <a:lstStyle/>
          <a:p>
            <a:pPr>
              <a:lnSpc>
                <a:spcPts val="2940"/>
              </a:lnSpc>
            </a:pPr>
            <a:r>
              <a:rPr lang="en-US" sz="2100">
                <a:solidFill>
                  <a:srgbClr val="505050"/>
                </a:solidFill>
                <a:ea typeface="字由点字典黑 65J"/>
              </a:rPr>
              <a:t>心理学专栏:</a:t>
            </a:r>
          </a:p>
          <a:p>
            <a:pPr marL="453390" lvl="1" indent="-226695">
              <a:lnSpc>
                <a:spcPts val="2940"/>
              </a:lnSpc>
              <a:buFont typeface="Arial"/>
              <a:buChar char="•"/>
            </a:pPr>
            <a:r>
              <a:rPr lang="en-US" sz="2100">
                <a:solidFill>
                  <a:srgbClr val="505050"/>
                </a:solidFill>
                <a:latin typeface="字由点字典黑 65J"/>
              </a:rPr>
              <a:t>Article.css</a:t>
            </a:r>
          </a:p>
          <a:p>
            <a:pPr marL="453390" lvl="1" indent="-226695">
              <a:lnSpc>
                <a:spcPts val="2940"/>
              </a:lnSpc>
              <a:buFont typeface="Arial"/>
              <a:buChar char="•"/>
            </a:pPr>
            <a:r>
              <a:rPr lang="en-US" sz="2100">
                <a:solidFill>
                  <a:srgbClr val="505050"/>
                </a:solidFill>
                <a:latin typeface="字由点字典黑 65J"/>
              </a:rPr>
              <a:t>Article.js</a:t>
            </a:r>
          </a:p>
          <a:p>
            <a:pPr marL="453390" lvl="1" indent="-226695" algn="l">
              <a:lnSpc>
                <a:spcPts val="2940"/>
              </a:lnSpc>
              <a:buFont typeface="Arial"/>
              <a:buChar char="•"/>
            </a:pPr>
            <a:r>
              <a:rPr lang="en-US" sz="2100" u="sng">
                <a:solidFill>
                  <a:srgbClr val="505050"/>
                </a:solidFill>
                <a:latin typeface="字由点字典黑 65J"/>
              </a:rPr>
              <a:t>ArticleList.js</a:t>
            </a: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6671" t="40121" r="26912" b="44589"/>
          <a:stretch>
            <a:fillRect/>
          </a:stretch>
        </p:blipFill>
        <p:spPr>
          <a:xfrm rot="-5400000">
            <a:off x="9188896" y="5034434"/>
            <a:ext cx="784410" cy="115899"/>
          </a:xfrm>
          <a:prstGeom prst="rect">
            <a:avLst/>
          </a:prstGeom>
        </p:spPr>
      </p:pic>
      <p:sp>
        <p:nvSpPr>
          <p:cNvPr id="15" name="Freeform 15"/>
          <p:cNvSpPr/>
          <p:nvPr/>
        </p:nvSpPr>
        <p:spPr>
          <a:xfrm>
            <a:off x="10289999" y="5347455"/>
            <a:ext cx="1269679" cy="421238"/>
          </a:xfrm>
          <a:custGeom>
            <a:avLst/>
            <a:gdLst/>
            <a:ahLst/>
            <a:cxnLst/>
            <a:rect l="l" t="t" r="r" b="b"/>
            <a:pathLst>
              <a:path w="3723085" h="1235198">
                <a:moveTo>
                  <a:pt x="3316685" y="1235198"/>
                </a:moveTo>
                <a:lnTo>
                  <a:pt x="406400" y="1235198"/>
                </a:lnTo>
                <a:cubicBezTo>
                  <a:pt x="182880" y="1235198"/>
                  <a:pt x="0" y="1052318"/>
                  <a:pt x="0" y="828798"/>
                </a:cubicBezTo>
                <a:lnTo>
                  <a:pt x="0" y="406400"/>
                </a:lnTo>
                <a:cubicBezTo>
                  <a:pt x="0" y="182880"/>
                  <a:pt x="182880" y="0"/>
                  <a:pt x="406400" y="0"/>
                </a:cubicBezTo>
                <a:lnTo>
                  <a:pt x="3316685" y="0"/>
                </a:lnTo>
                <a:cubicBezTo>
                  <a:pt x="3540204" y="0"/>
                  <a:pt x="3723085" y="182880"/>
                  <a:pt x="3723085" y="406400"/>
                </a:cubicBezTo>
                <a:lnTo>
                  <a:pt x="3723085" y="828798"/>
                </a:lnTo>
                <a:cubicBezTo>
                  <a:pt x="3723085" y="1053588"/>
                  <a:pt x="3541475" y="1235198"/>
                  <a:pt x="3316685" y="1235198"/>
                </a:cubicBezTo>
                <a:close/>
                <a:moveTo>
                  <a:pt x="406400" y="22860"/>
                </a:moveTo>
                <a:cubicBezTo>
                  <a:pt x="194310" y="22860"/>
                  <a:pt x="21590" y="195580"/>
                  <a:pt x="21590" y="407670"/>
                </a:cubicBezTo>
                <a:lnTo>
                  <a:pt x="21590" y="830068"/>
                </a:lnTo>
                <a:cubicBezTo>
                  <a:pt x="21590" y="1042158"/>
                  <a:pt x="194310" y="1214878"/>
                  <a:pt x="406400" y="1214878"/>
                </a:cubicBezTo>
                <a:lnTo>
                  <a:pt x="3316685" y="1214878"/>
                </a:lnTo>
                <a:cubicBezTo>
                  <a:pt x="3528775" y="1214878"/>
                  <a:pt x="3701495" y="1042158"/>
                  <a:pt x="3701495" y="830068"/>
                </a:cubicBezTo>
                <a:lnTo>
                  <a:pt x="3701495" y="406400"/>
                </a:lnTo>
                <a:cubicBezTo>
                  <a:pt x="3701495" y="194310"/>
                  <a:pt x="3528775" y="21590"/>
                  <a:pt x="3316685" y="21590"/>
                </a:cubicBezTo>
                <a:lnTo>
                  <a:pt x="406400" y="21590"/>
                </a:lnTo>
                <a:close/>
              </a:path>
            </a:pathLst>
          </a:custGeom>
          <a:solidFill>
            <a:srgbClr val="D10808"/>
          </a:solidFill>
        </p:spPr>
      </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43497" flipH="1">
            <a:off x="12027433" y="5460507"/>
            <a:ext cx="1248022" cy="660317"/>
          </a:xfrm>
          <a:prstGeom prst="rect">
            <a:avLst/>
          </a:prstGeom>
        </p:spPr>
      </p:pic>
      <p:sp>
        <p:nvSpPr>
          <p:cNvPr id="19" name="Freeform 19"/>
          <p:cNvSpPr/>
          <p:nvPr/>
        </p:nvSpPr>
        <p:spPr>
          <a:xfrm>
            <a:off x="1756399" y="5309355"/>
            <a:ext cx="2066833" cy="443211"/>
          </a:xfrm>
          <a:custGeom>
            <a:avLst/>
            <a:gdLst/>
            <a:ahLst/>
            <a:cxnLst/>
            <a:rect l="l" t="t" r="r" b="b"/>
            <a:pathLst>
              <a:path w="5760121" h="1235198">
                <a:moveTo>
                  <a:pt x="5353721" y="1235198"/>
                </a:moveTo>
                <a:lnTo>
                  <a:pt x="406400" y="1235198"/>
                </a:lnTo>
                <a:cubicBezTo>
                  <a:pt x="182880" y="1235198"/>
                  <a:pt x="0" y="1052318"/>
                  <a:pt x="0" y="828798"/>
                </a:cubicBezTo>
                <a:lnTo>
                  <a:pt x="0" y="406400"/>
                </a:lnTo>
                <a:cubicBezTo>
                  <a:pt x="0" y="182880"/>
                  <a:pt x="182880" y="0"/>
                  <a:pt x="406400" y="0"/>
                </a:cubicBezTo>
                <a:lnTo>
                  <a:pt x="5353721" y="0"/>
                </a:lnTo>
                <a:cubicBezTo>
                  <a:pt x="5577241" y="0"/>
                  <a:pt x="5760121" y="182880"/>
                  <a:pt x="5760121" y="406400"/>
                </a:cubicBezTo>
                <a:lnTo>
                  <a:pt x="5760121" y="828798"/>
                </a:lnTo>
                <a:cubicBezTo>
                  <a:pt x="5760121" y="1053588"/>
                  <a:pt x="5578511" y="1235198"/>
                  <a:pt x="5353721" y="1235198"/>
                </a:cubicBezTo>
                <a:close/>
                <a:moveTo>
                  <a:pt x="406400" y="22860"/>
                </a:moveTo>
                <a:cubicBezTo>
                  <a:pt x="194310" y="22860"/>
                  <a:pt x="21590" y="195580"/>
                  <a:pt x="21590" y="407670"/>
                </a:cubicBezTo>
                <a:lnTo>
                  <a:pt x="21590" y="830068"/>
                </a:lnTo>
                <a:cubicBezTo>
                  <a:pt x="21590" y="1042158"/>
                  <a:pt x="194310" y="1214878"/>
                  <a:pt x="406400" y="1214878"/>
                </a:cubicBezTo>
                <a:lnTo>
                  <a:pt x="5353721" y="1214878"/>
                </a:lnTo>
                <a:cubicBezTo>
                  <a:pt x="5565811" y="1214878"/>
                  <a:pt x="5738531" y="1042158"/>
                  <a:pt x="5738531" y="830068"/>
                </a:cubicBezTo>
                <a:lnTo>
                  <a:pt x="5738531" y="406400"/>
                </a:lnTo>
                <a:cubicBezTo>
                  <a:pt x="5738531" y="194310"/>
                  <a:pt x="5565811" y="21590"/>
                  <a:pt x="5353721" y="21590"/>
                </a:cubicBezTo>
                <a:lnTo>
                  <a:pt x="406400" y="21590"/>
                </a:lnTo>
                <a:close/>
              </a:path>
            </a:pathLst>
          </a:custGeom>
          <a:solidFill>
            <a:srgbClr val="D10808"/>
          </a:solidFill>
        </p:spPr>
      </p:sp>
      <p:sp>
        <p:nvSpPr>
          <p:cNvPr id="20" name="TextBox 20"/>
          <p:cNvSpPr txBox="1"/>
          <p:nvPr/>
        </p:nvSpPr>
        <p:spPr>
          <a:xfrm>
            <a:off x="13855951" y="4527426"/>
            <a:ext cx="4114269" cy="1851660"/>
          </a:xfrm>
          <a:prstGeom prst="rect">
            <a:avLst/>
          </a:prstGeom>
        </p:spPr>
        <p:txBody>
          <a:bodyPr lIns="0" tIns="0" rIns="0" bIns="0" rtlCol="0" anchor="t">
            <a:spAutoFit/>
          </a:bodyPr>
          <a:lstStyle/>
          <a:p>
            <a:pPr>
              <a:lnSpc>
                <a:spcPts val="2940"/>
              </a:lnSpc>
            </a:pPr>
            <a:r>
              <a:rPr lang="en-US" sz="2100">
                <a:solidFill>
                  <a:srgbClr val="505050"/>
                </a:solidFill>
                <a:ea typeface="字由点字典黑 65J"/>
              </a:rPr>
              <a:t>健康节气食谱:</a:t>
            </a:r>
          </a:p>
          <a:p>
            <a:pPr marL="453390" lvl="1" indent="-226695">
              <a:lnSpc>
                <a:spcPts val="2940"/>
              </a:lnSpc>
              <a:buFont typeface="Arial"/>
              <a:buChar char="•"/>
            </a:pPr>
            <a:r>
              <a:rPr lang="en-US" sz="2100">
                <a:solidFill>
                  <a:srgbClr val="505050"/>
                </a:solidFill>
                <a:latin typeface="字由点字典黑 65J"/>
              </a:rPr>
              <a:t>Recipe.css</a:t>
            </a:r>
          </a:p>
          <a:p>
            <a:pPr marL="453390" lvl="1" indent="-226695">
              <a:lnSpc>
                <a:spcPts val="2940"/>
              </a:lnSpc>
              <a:buFont typeface="Arial"/>
              <a:buChar char="•"/>
            </a:pPr>
            <a:r>
              <a:rPr lang="en-US" sz="2100">
                <a:solidFill>
                  <a:srgbClr val="505050"/>
                </a:solidFill>
                <a:latin typeface="字由点字典黑 65J"/>
              </a:rPr>
              <a:t>RecipePanel.js</a:t>
            </a:r>
          </a:p>
          <a:p>
            <a:pPr marL="453390" lvl="1" indent="-226695">
              <a:lnSpc>
                <a:spcPts val="2940"/>
              </a:lnSpc>
              <a:buFont typeface="Arial"/>
              <a:buChar char="•"/>
            </a:pPr>
            <a:r>
              <a:rPr lang="en-US" sz="2100">
                <a:solidFill>
                  <a:srgbClr val="505050"/>
                </a:solidFill>
                <a:latin typeface="字由点字典黑 65J"/>
              </a:rPr>
              <a:t>Recipe.js</a:t>
            </a:r>
          </a:p>
          <a:p>
            <a:pPr marL="453390" lvl="1" indent="-226695" algn="l">
              <a:lnSpc>
                <a:spcPts val="2940"/>
              </a:lnSpc>
              <a:buFont typeface="Arial"/>
              <a:buChar char="•"/>
            </a:pPr>
            <a:r>
              <a:rPr lang="en-US" sz="2100" u="sng">
                <a:solidFill>
                  <a:srgbClr val="505050"/>
                </a:solidFill>
                <a:latin typeface="字由点字典黑 65J"/>
              </a:rPr>
              <a:t>RecipeList.js</a:t>
            </a:r>
          </a:p>
        </p:txBody>
      </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6671" t="40121" r="26912" b="44589"/>
          <a:stretch>
            <a:fillRect/>
          </a:stretch>
        </p:blipFill>
        <p:spPr>
          <a:xfrm rot="-5400000">
            <a:off x="13151007" y="4947407"/>
            <a:ext cx="784410" cy="115899"/>
          </a:xfrm>
          <a:prstGeom prst="rect">
            <a:avLst/>
          </a:prstGeom>
        </p:spPr>
      </p:pic>
      <p:sp>
        <p:nvSpPr>
          <p:cNvPr id="24" name="Freeform 24"/>
          <p:cNvSpPr/>
          <p:nvPr/>
        </p:nvSpPr>
        <p:spPr>
          <a:xfrm>
            <a:off x="14252110" y="5260428"/>
            <a:ext cx="2031679" cy="421238"/>
          </a:xfrm>
          <a:custGeom>
            <a:avLst/>
            <a:gdLst/>
            <a:ahLst/>
            <a:cxnLst/>
            <a:rect l="l" t="t" r="r" b="b"/>
            <a:pathLst>
              <a:path w="5957501" h="1235198">
                <a:moveTo>
                  <a:pt x="5551101" y="1235198"/>
                </a:moveTo>
                <a:lnTo>
                  <a:pt x="406400" y="1235198"/>
                </a:lnTo>
                <a:cubicBezTo>
                  <a:pt x="182880" y="1235198"/>
                  <a:pt x="0" y="1052318"/>
                  <a:pt x="0" y="828798"/>
                </a:cubicBezTo>
                <a:lnTo>
                  <a:pt x="0" y="406400"/>
                </a:lnTo>
                <a:cubicBezTo>
                  <a:pt x="0" y="182880"/>
                  <a:pt x="182880" y="0"/>
                  <a:pt x="406400" y="0"/>
                </a:cubicBezTo>
                <a:lnTo>
                  <a:pt x="5551101" y="0"/>
                </a:lnTo>
                <a:cubicBezTo>
                  <a:pt x="5774621" y="0"/>
                  <a:pt x="5957501" y="182880"/>
                  <a:pt x="5957501" y="406400"/>
                </a:cubicBezTo>
                <a:lnTo>
                  <a:pt x="5957501" y="828798"/>
                </a:lnTo>
                <a:cubicBezTo>
                  <a:pt x="5957501" y="1053588"/>
                  <a:pt x="5775891" y="1235198"/>
                  <a:pt x="5551101" y="1235198"/>
                </a:cubicBezTo>
                <a:close/>
                <a:moveTo>
                  <a:pt x="406400" y="22860"/>
                </a:moveTo>
                <a:cubicBezTo>
                  <a:pt x="194310" y="22860"/>
                  <a:pt x="21590" y="195580"/>
                  <a:pt x="21590" y="407670"/>
                </a:cubicBezTo>
                <a:lnTo>
                  <a:pt x="21590" y="830068"/>
                </a:lnTo>
                <a:cubicBezTo>
                  <a:pt x="21590" y="1042158"/>
                  <a:pt x="194310" y="1214878"/>
                  <a:pt x="406400" y="1214878"/>
                </a:cubicBezTo>
                <a:lnTo>
                  <a:pt x="5551101" y="1214878"/>
                </a:lnTo>
                <a:cubicBezTo>
                  <a:pt x="5763191" y="1214878"/>
                  <a:pt x="5935911" y="1042158"/>
                  <a:pt x="5935911" y="830068"/>
                </a:cubicBezTo>
                <a:lnTo>
                  <a:pt x="5935911" y="406400"/>
                </a:lnTo>
                <a:cubicBezTo>
                  <a:pt x="5935911" y="194310"/>
                  <a:pt x="5763190" y="21590"/>
                  <a:pt x="5551101" y="21590"/>
                </a:cubicBezTo>
                <a:lnTo>
                  <a:pt x="406400" y="21590"/>
                </a:lnTo>
                <a:close/>
              </a:path>
            </a:pathLst>
          </a:custGeom>
          <a:solidFill>
            <a:srgbClr val="D10808"/>
          </a:solidFill>
        </p:spPr>
      </p:sp>
      <p:pic>
        <p:nvPicPr>
          <p:cNvPr id="25" name="Picture 2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43497" flipH="1">
            <a:off x="15989543" y="5291846"/>
            <a:ext cx="1248022" cy="660317"/>
          </a:xfrm>
          <a:prstGeom prst="rect">
            <a:avLst/>
          </a:prstGeom>
        </p:spPr>
      </p:pic>
      <p:pic>
        <p:nvPicPr>
          <p:cNvPr id="29" name="Picture 2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43497" flipH="1">
            <a:off x="16014771" y="5722147"/>
            <a:ext cx="1248022" cy="660317"/>
          </a:xfrm>
          <a:prstGeom prst="rect">
            <a:avLst/>
          </a:prstGeom>
        </p:spPr>
      </p:pic>
      <p:sp>
        <p:nvSpPr>
          <p:cNvPr id="30" name="TextBox 30"/>
          <p:cNvSpPr txBox="1"/>
          <p:nvPr/>
        </p:nvSpPr>
        <p:spPr>
          <a:xfrm>
            <a:off x="1028700" y="1164102"/>
            <a:ext cx="10342333" cy="2943102"/>
          </a:xfrm>
          <a:prstGeom prst="rect">
            <a:avLst/>
          </a:prstGeom>
        </p:spPr>
        <p:txBody>
          <a:bodyPr lIns="0" tIns="0" rIns="0" bIns="0" rtlCol="0" anchor="t">
            <a:spAutoFit/>
          </a:bodyPr>
          <a:lstStyle/>
          <a:p>
            <a:pPr>
              <a:lnSpc>
                <a:spcPts val="11536"/>
              </a:lnSpc>
            </a:pPr>
            <a:r>
              <a:rPr lang="en-US" sz="10300" spc="360">
                <a:solidFill>
                  <a:srgbClr val="F6B204"/>
                </a:solidFill>
                <a:latin typeface="Anton Bold"/>
              </a:rPr>
              <a:t>WEBSITE</a:t>
            </a:r>
          </a:p>
          <a:p>
            <a:pPr algn="l">
              <a:lnSpc>
                <a:spcPts val="11536"/>
              </a:lnSpc>
            </a:pPr>
            <a:r>
              <a:rPr lang="en-US" sz="10300" spc="360">
                <a:solidFill>
                  <a:srgbClr val="F6B204"/>
                </a:solidFill>
                <a:latin typeface="Anton Bold"/>
              </a:rPr>
              <a:t>BLUEPRINT</a:t>
            </a:r>
          </a:p>
        </p:txBody>
      </p:sp>
      <p:sp>
        <p:nvSpPr>
          <p:cNvPr id="31" name="TextBox 31"/>
          <p:cNvSpPr txBox="1"/>
          <p:nvPr/>
        </p:nvSpPr>
        <p:spPr>
          <a:xfrm>
            <a:off x="13855951" y="493156"/>
            <a:ext cx="4114269" cy="1480185"/>
          </a:xfrm>
          <a:prstGeom prst="rect">
            <a:avLst/>
          </a:prstGeom>
        </p:spPr>
        <p:txBody>
          <a:bodyPr lIns="0" tIns="0" rIns="0" bIns="0" rtlCol="0" anchor="t">
            <a:spAutoFit/>
          </a:bodyPr>
          <a:lstStyle/>
          <a:p>
            <a:pPr>
              <a:lnSpc>
                <a:spcPts val="2940"/>
              </a:lnSpc>
            </a:pPr>
            <a:r>
              <a:rPr lang="en-US" sz="2100">
                <a:solidFill>
                  <a:srgbClr val="505050"/>
                </a:solidFill>
                <a:latin typeface="字由点字典黑 65J"/>
              </a:rPr>
              <a:t>Rendering the Website:</a:t>
            </a:r>
          </a:p>
          <a:p>
            <a:pPr marL="453390" lvl="1" indent="-226695">
              <a:lnSpc>
                <a:spcPts val="2940"/>
              </a:lnSpc>
              <a:buFont typeface="Arial"/>
              <a:buChar char="•"/>
            </a:pPr>
            <a:r>
              <a:rPr lang="en-US" sz="2100">
                <a:solidFill>
                  <a:srgbClr val="505050"/>
                </a:solidFill>
                <a:latin typeface="字由点字典黑 65J"/>
              </a:rPr>
              <a:t>App.css</a:t>
            </a:r>
          </a:p>
          <a:p>
            <a:pPr marL="453390" lvl="1" indent="-226695">
              <a:lnSpc>
                <a:spcPts val="2940"/>
              </a:lnSpc>
              <a:buFont typeface="Arial"/>
              <a:buChar char="•"/>
            </a:pPr>
            <a:r>
              <a:rPr lang="en-US" sz="2100" u="sng">
                <a:solidFill>
                  <a:srgbClr val="505050"/>
                </a:solidFill>
                <a:latin typeface="字由点字典黑 65J"/>
              </a:rPr>
              <a:t>App.js</a:t>
            </a:r>
          </a:p>
          <a:p>
            <a:pPr marL="453390" lvl="1" indent="-226695" algn="l">
              <a:lnSpc>
                <a:spcPts val="2940"/>
              </a:lnSpc>
              <a:buFont typeface="Arial"/>
              <a:buChar char="•"/>
            </a:pPr>
            <a:r>
              <a:rPr lang="en-US" sz="2100" u="sng">
                <a:solidFill>
                  <a:srgbClr val="505050"/>
                </a:solidFill>
                <a:latin typeface="字由点字典黑 65J"/>
              </a:rPr>
              <a:t>index.js</a:t>
            </a:r>
          </a:p>
        </p:txBody>
      </p:sp>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6671" t="40121" r="26912" b="44589"/>
          <a:stretch>
            <a:fillRect/>
          </a:stretch>
        </p:blipFill>
        <p:spPr>
          <a:xfrm rot="-5400000">
            <a:off x="13151007" y="913136"/>
            <a:ext cx="784410" cy="115899"/>
          </a:xfrm>
          <a:prstGeom prst="rect">
            <a:avLst/>
          </a:prstGeom>
        </p:spPr>
      </p:pic>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6671" t="40121" r="26912" b="44589"/>
          <a:stretch>
            <a:fillRect/>
          </a:stretch>
        </p:blipFill>
        <p:spPr>
          <a:xfrm rot="-5400000">
            <a:off x="9188896" y="3047000"/>
            <a:ext cx="784410" cy="115899"/>
          </a:xfrm>
          <a:prstGeom prst="rect">
            <a:avLst/>
          </a:prstGeom>
        </p:spPr>
      </p:pic>
      <p:pic>
        <p:nvPicPr>
          <p:cNvPr id="37" name="Picture 3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43497" flipH="1">
            <a:off x="15344406" y="1348141"/>
            <a:ext cx="1248022" cy="660317"/>
          </a:xfrm>
          <a:prstGeom prst="rect">
            <a:avLst/>
          </a:prstGeom>
        </p:spPr>
      </p:pic>
      <p:sp>
        <p:nvSpPr>
          <p:cNvPr id="38" name="TextBox 38"/>
          <p:cNvSpPr txBox="1"/>
          <p:nvPr/>
        </p:nvSpPr>
        <p:spPr>
          <a:xfrm>
            <a:off x="9893841" y="2627020"/>
            <a:ext cx="4114269" cy="1480185"/>
          </a:xfrm>
          <a:prstGeom prst="rect">
            <a:avLst/>
          </a:prstGeom>
        </p:spPr>
        <p:txBody>
          <a:bodyPr lIns="0" tIns="0" rIns="0" bIns="0" rtlCol="0" anchor="t">
            <a:spAutoFit/>
          </a:bodyPr>
          <a:lstStyle/>
          <a:p>
            <a:pPr>
              <a:lnSpc>
                <a:spcPts val="2940"/>
              </a:lnSpc>
            </a:pPr>
            <a:r>
              <a:rPr lang="en-US" sz="2100">
                <a:solidFill>
                  <a:srgbClr val="505050"/>
                </a:solidFill>
                <a:ea typeface="字由点字典黑 65J"/>
              </a:rPr>
              <a:t>关于音乐:</a:t>
            </a:r>
          </a:p>
          <a:p>
            <a:pPr marL="453390" lvl="1" indent="-226695">
              <a:lnSpc>
                <a:spcPts val="2940"/>
              </a:lnSpc>
              <a:buFont typeface="Arial"/>
              <a:buChar char="•"/>
            </a:pPr>
            <a:r>
              <a:rPr lang="en-US" sz="2100">
                <a:solidFill>
                  <a:srgbClr val="505050"/>
                </a:solidFill>
                <a:latin typeface="字由点字典黑 65J"/>
              </a:rPr>
              <a:t>Music.css</a:t>
            </a:r>
          </a:p>
          <a:p>
            <a:pPr marL="453390" lvl="1" indent="-226695">
              <a:lnSpc>
                <a:spcPts val="2940"/>
              </a:lnSpc>
              <a:buFont typeface="Arial"/>
              <a:buChar char="•"/>
            </a:pPr>
            <a:r>
              <a:rPr lang="en-US" sz="2100" u="sng">
                <a:solidFill>
                  <a:srgbClr val="505050"/>
                </a:solidFill>
                <a:latin typeface="字由点字典黑 65J"/>
              </a:rPr>
              <a:t>Music.js</a:t>
            </a:r>
          </a:p>
          <a:p>
            <a:pPr algn="l">
              <a:lnSpc>
                <a:spcPts val="2940"/>
              </a:lnSpc>
            </a:pPr>
            <a:endParaRPr lang="en-US" sz="2100" u="sng">
              <a:solidFill>
                <a:srgbClr val="505050"/>
              </a:solidFill>
              <a:latin typeface="字由点字典黑 65J"/>
            </a:endParaRPr>
          </a:p>
        </p:txBody>
      </p:sp>
      <p:pic>
        <p:nvPicPr>
          <p:cNvPr id="39" name="Picture 3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6671" t="40121" r="26912" b="44589"/>
          <a:stretch>
            <a:fillRect/>
          </a:stretch>
        </p:blipFill>
        <p:spPr>
          <a:xfrm rot="-5400000">
            <a:off x="13037730" y="3047000"/>
            <a:ext cx="784410" cy="115899"/>
          </a:xfrm>
          <a:prstGeom prst="rect">
            <a:avLst/>
          </a:prstGeom>
        </p:spPr>
      </p:pic>
      <p:sp>
        <p:nvSpPr>
          <p:cNvPr id="42" name="Freeform 42"/>
          <p:cNvSpPr/>
          <p:nvPr/>
        </p:nvSpPr>
        <p:spPr>
          <a:xfrm>
            <a:off x="13371985" y="459021"/>
            <a:ext cx="3887315" cy="1748899"/>
          </a:xfrm>
          <a:custGeom>
            <a:avLst/>
            <a:gdLst/>
            <a:ahLst/>
            <a:cxnLst/>
            <a:rect l="l" t="t" r="r" b="b"/>
            <a:pathLst>
              <a:path w="11398791" h="5128305">
                <a:moveTo>
                  <a:pt x="10992391" y="5128305"/>
                </a:moveTo>
                <a:lnTo>
                  <a:pt x="406400" y="5128305"/>
                </a:lnTo>
                <a:cubicBezTo>
                  <a:pt x="182880" y="5128305"/>
                  <a:pt x="0" y="4945425"/>
                  <a:pt x="0" y="4721905"/>
                </a:cubicBezTo>
                <a:lnTo>
                  <a:pt x="0" y="406400"/>
                </a:lnTo>
                <a:cubicBezTo>
                  <a:pt x="0" y="182880"/>
                  <a:pt x="182880" y="0"/>
                  <a:pt x="406400" y="0"/>
                </a:cubicBezTo>
                <a:lnTo>
                  <a:pt x="10992391" y="0"/>
                </a:lnTo>
                <a:cubicBezTo>
                  <a:pt x="11215911" y="0"/>
                  <a:pt x="11398791" y="182880"/>
                  <a:pt x="11398791" y="406400"/>
                </a:cubicBezTo>
                <a:lnTo>
                  <a:pt x="11398791" y="4721905"/>
                </a:lnTo>
                <a:cubicBezTo>
                  <a:pt x="11398791" y="4946695"/>
                  <a:pt x="11217181" y="5128305"/>
                  <a:pt x="10992391" y="5128305"/>
                </a:cubicBezTo>
                <a:close/>
                <a:moveTo>
                  <a:pt x="406400" y="22860"/>
                </a:moveTo>
                <a:cubicBezTo>
                  <a:pt x="194310" y="22860"/>
                  <a:pt x="21590" y="195580"/>
                  <a:pt x="21590" y="407670"/>
                </a:cubicBezTo>
                <a:lnTo>
                  <a:pt x="21590" y="4723175"/>
                </a:lnTo>
                <a:cubicBezTo>
                  <a:pt x="21590" y="4935265"/>
                  <a:pt x="194310" y="5107985"/>
                  <a:pt x="406400" y="5107985"/>
                </a:cubicBezTo>
                <a:lnTo>
                  <a:pt x="10992391" y="5107985"/>
                </a:lnTo>
                <a:cubicBezTo>
                  <a:pt x="11204481" y="5107985"/>
                  <a:pt x="11377201" y="4935265"/>
                  <a:pt x="11377201" y="4723175"/>
                </a:cubicBezTo>
                <a:lnTo>
                  <a:pt x="11377201" y="406400"/>
                </a:lnTo>
                <a:cubicBezTo>
                  <a:pt x="11377201" y="194310"/>
                  <a:pt x="11204481" y="21590"/>
                  <a:pt x="10992391" y="21590"/>
                </a:cubicBezTo>
                <a:lnTo>
                  <a:pt x="406400" y="21590"/>
                </a:lnTo>
                <a:close/>
              </a:path>
            </a:pathLst>
          </a:custGeom>
          <a:solidFill>
            <a:srgbClr val="004AAD"/>
          </a:solidFill>
        </p:spPr>
      </p:sp>
      <p:sp>
        <p:nvSpPr>
          <p:cNvPr id="43" name="TextBox 43"/>
          <p:cNvSpPr txBox="1"/>
          <p:nvPr/>
        </p:nvSpPr>
        <p:spPr>
          <a:xfrm>
            <a:off x="1028700" y="6658126"/>
            <a:ext cx="8610351" cy="3399155"/>
          </a:xfrm>
          <a:prstGeom prst="rect">
            <a:avLst/>
          </a:prstGeom>
        </p:spPr>
        <p:txBody>
          <a:bodyPr lIns="0" tIns="0" rIns="0" bIns="0" rtlCol="0" anchor="t">
            <a:spAutoFit/>
          </a:bodyPr>
          <a:lstStyle/>
          <a:p>
            <a:pPr>
              <a:lnSpc>
                <a:spcPts val="3499"/>
              </a:lnSpc>
            </a:pPr>
            <a:r>
              <a:rPr lang="en-US" sz="2499" u="sng">
                <a:solidFill>
                  <a:srgbClr val="505050"/>
                </a:solidFill>
                <a:latin typeface="字由点字典黑 65J"/>
              </a:rPr>
              <a:t>Key Functionalities</a:t>
            </a:r>
          </a:p>
          <a:p>
            <a:pPr marL="453390" lvl="1" indent="-226695">
              <a:lnSpc>
                <a:spcPts val="2940"/>
              </a:lnSpc>
              <a:buFont typeface="Arial"/>
              <a:buChar char="•"/>
            </a:pPr>
            <a:r>
              <a:rPr lang="en-US" sz="2100">
                <a:solidFill>
                  <a:srgbClr val="505050"/>
                </a:solidFill>
                <a:latin typeface="字由点字典黑 65J"/>
              </a:rPr>
              <a:t>Autoplay loop audio background in the navigation bar with switching background music on-click dropdown list</a:t>
            </a:r>
          </a:p>
          <a:p>
            <a:pPr marL="453390" lvl="1" indent="-226695">
              <a:lnSpc>
                <a:spcPts val="2940"/>
              </a:lnSpc>
              <a:buFont typeface="Arial"/>
              <a:buChar char="•"/>
            </a:pPr>
            <a:r>
              <a:rPr lang="en-US" sz="2100">
                <a:solidFill>
                  <a:srgbClr val="505050"/>
                </a:solidFill>
                <a:latin typeface="字由点字典黑 65J"/>
              </a:rPr>
              <a:t>Hero section with separate title and background to create layering visual effects</a:t>
            </a:r>
          </a:p>
          <a:p>
            <a:pPr marL="453390" lvl="1" indent="-226695" algn="l">
              <a:lnSpc>
                <a:spcPts val="2940"/>
              </a:lnSpc>
              <a:buFont typeface="Arial"/>
              <a:buChar char="•"/>
            </a:pPr>
            <a:r>
              <a:rPr lang="en-US" sz="2100">
                <a:solidFill>
                  <a:srgbClr val="505050"/>
                </a:solidFill>
                <a:latin typeface="字由点字典黑 65J"/>
              </a:rPr>
              <a:t>The `card` CSS class is used on all four pages for panels (without flip method) and flip cards (with flip methods) with different heights and widths, but with a mouse-hovering effect of vertical translating 5px upward with solid shadow.</a:t>
            </a:r>
          </a:p>
        </p:txBody>
      </p:sp>
      <p:sp>
        <p:nvSpPr>
          <p:cNvPr id="44" name="TextBox 44"/>
          <p:cNvSpPr txBox="1"/>
          <p:nvPr/>
        </p:nvSpPr>
        <p:spPr>
          <a:xfrm>
            <a:off x="13742674" y="2627020"/>
            <a:ext cx="4114269" cy="1108710"/>
          </a:xfrm>
          <a:prstGeom prst="rect">
            <a:avLst/>
          </a:prstGeom>
        </p:spPr>
        <p:txBody>
          <a:bodyPr lIns="0" tIns="0" rIns="0" bIns="0" rtlCol="0" anchor="t">
            <a:spAutoFit/>
          </a:bodyPr>
          <a:lstStyle/>
          <a:p>
            <a:pPr>
              <a:lnSpc>
                <a:spcPts val="2940"/>
              </a:lnSpc>
            </a:pPr>
            <a:r>
              <a:rPr lang="en-US" sz="2100">
                <a:solidFill>
                  <a:srgbClr val="505050"/>
                </a:solidFill>
                <a:ea typeface="字由点字典黑 65J"/>
              </a:rPr>
              <a:t>数据统计:</a:t>
            </a:r>
          </a:p>
          <a:p>
            <a:pPr marL="453390" lvl="1" indent="-226695">
              <a:lnSpc>
                <a:spcPts val="2940"/>
              </a:lnSpc>
              <a:buFont typeface="Arial"/>
              <a:buChar char="•"/>
            </a:pPr>
            <a:r>
              <a:rPr lang="en-US" sz="2100">
                <a:solidFill>
                  <a:srgbClr val="505050"/>
                </a:solidFill>
                <a:latin typeface="字由点字典黑 65J"/>
              </a:rPr>
              <a:t>Statistics.css</a:t>
            </a:r>
          </a:p>
          <a:p>
            <a:pPr marL="453390" lvl="1" indent="-226695" algn="l">
              <a:lnSpc>
                <a:spcPts val="2940"/>
              </a:lnSpc>
              <a:buFont typeface="Arial"/>
              <a:buChar char="•"/>
            </a:pPr>
            <a:r>
              <a:rPr lang="en-US" sz="2100" u="sng">
                <a:solidFill>
                  <a:srgbClr val="505050"/>
                </a:solidFill>
                <a:latin typeface="字由点字典黑 65J"/>
              </a:rPr>
              <a:t>Statistics.js</a:t>
            </a:r>
          </a:p>
        </p:txBody>
      </p:sp>
      <p:pic>
        <p:nvPicPr>
          <p:cNvPr id="45" name="Picture 45"/>
          <p:cNvPicPr>
            <a:picLocks noChangeAspect="1"/>
          </p:cNvPicPr>
          <p:nvPr/>
        </p:nvPicPr>
        <p:blipFill>
          <a:blip r:embed="rId6"/>
          <a:srcRect/>
          <a:stretch>
            <a:fillRect/>
          </a:stretch>
        </p:blipFill>
        <p:spPr>
          <a:xfrm>
            <a:off x="10631167" y="6705751"/>
            <a:ext cx="6765073" cy="33515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374" y="-247135"/>
            <a:ext cx="19648713" cy="10648875"/>
            <a:chOff x="92710" y="92710"/>
            <a:chExt cx="5955681" cy="3227758"/>
          </a:xfrm>
        </p:grpSpPr>
        <p:sp>
          <p:nvSpPr>
            <p:cNvPr id="3" name="Freeform 3"/>
            <p:cNvSpPr/>
            <p:nvPr/>
          </p:nvSpPr>
          <p:spPr>
            <a:xfrm>
              <a:off x="92710" y="92710"/>
              <a:ext cx="5955681" cy="3227759"/>
            </a:xfrm>
            <a:custGeom>
              <a:avLst/>
              <a:gdLst/>
              <a:ahLst/>
              <a:cxnLst/>
              <a:rect l="l" t="t" r="r" b="b"/>
              <a:pathLst>
                <a:path w="5955681" h="3227759">
                  <a:moveTo>
                    <a:pt x="0" y="0"/>
                  </a:moveTo>
                  <a:lnTo>
                    <a:pt x="5955681" y="0"/>
                  </a:lnTo>
                  <a:lnTo>
                    <a:pt x="5955681" y="3227759"/>
                  </a:lnTo>
                  <a:lnTo>
                    <a:pt x="0" y="3227759"/>
                  </a:lnTo>
                  <a:close/>
                </a:path>
              </a:pathLst>
            </a:custGeom>
            <a:solidFill>
              <a:srgbClr val="000000"/>
            </a:solidFill>
          </p:spPr>
        </p:sp>
      </p:grpSp>
      <p:pic>
        <p:nvPicPr>
          <p:cNvPr id="4" name="Picture 4"/>
          <p:cNvPicPr>
            <a:picLocks noChangeAspect="1"/>
          </p:cNvPicPr>
          <p:nvPr/>
        </p:nvPicPr>
        <p:blipFill>
          <a:blip r:embed="rId2"/>
          <a:srcRect/>
          <a:stretch>
            <a:fillRect/>
          </a:stretch>
        </p:blipFill>
        <p:spPr>
          <a:xfrm>
            <a:off x="230414" y="8110338"/>
            <a:ext cx="6253489" cy="1593661"/>
          </a:xfrm>
          <a:prstGeom prst="rect">
            <a:avLst/>
          </a:prstGeom>
        </p:spPr>
      </p:pic>
      <p:sp>
        <p:nvSpPr>
          <p:cNvPr id="5" name="TextBox 5"/>
          <p:cNvSpPr txBox="1"/>
          <p:nvPr/>
        </p:nvSpPr>
        <p:spPr>
          <a:xfrm>
            <a:off x="6924008" y="981075"/>
            <a:ext cx="11151844" cy="9431654"/>
          </a:xfrm>
          <a:prstGeom prst="rect">
            <a:avLst/>
          </a:prstGeom>
        </p:spPr>
        <p:txBody>
          <a:bodyPr lIns="0" tIns="0" rIns="0" bIns="0" rtlCol="0" anchor="t">
            <a:spAutoFit/>
          </a:bodyPr>
          <a:lstStyle/>
          <a:p>
            <a:pPr>
              <a:lnSpc>
                <a:spcPts val="2520"/>
              </a:lnSpc>
            </a:pPr>
            <a:r>
              <a:rPr lang="en-US" sz="1800">
                <a:solidFill>
                  <a:srgbClr val="CB6CE6"/>
                </a:solidFill>
                <a:latin typeface="WenQuanYi"/>
              </a:rPr>
              <a:t>export default</a:t>
            </a:r>
            <a:r>
              <a:rPr lang="en-US" sz="1800">
                <a:solidFill>
                  <a:srgbClr val="AC97E9"/>
                </a:solidFill>
                <a:latin typeface="WenQuanYi"/>
              </a:rPr>
              <a:t> </a:t>
            </a:r>
            <a:r>
              <a:rPr lang="en-US" sz="1800">
                <a:solidFill>
                  <a:srgbClr val="5FC5F6"/>
                </a:solidFill>
                <a:latin typeface="WenQuanYi"/>
              </a:rPr>
              <a:t>function </a:t>
            </a:r>
            <a:r>
              <a:rPr lang="en-US" sz="1800">
                <a:solidFill>
                  <a:srgbClr val="F6B204"/>
                </a:solidFill>
                <a:latin typeface="WenQuanYi"/>
              </a:rPr>
              <a:t>NavBar</a:t>
            </a:r>
            <a:r>
              <a:rPr lang="en-US" sz="1800">
                <a:solidFill>
                  <a:srgbClr val="FFFFFF"/>
                </a:solidFill>
                <a:latin typeface="WenQuanYi"/>
              </a:rPr>
              <a:t>() {</a:t>
            </a:r>
          </a:p>
          <a:p>
            <a:pPr>
              <a:lnSpc>
                <a:spcPts val="2520"/>
              </a:lnSpc>
            </a:pPr>
            <a:r>
              <a:rPr lang="en-US" sz="1800">
                <a:solidFill>
                  <a:srgbClr val="FFFFFF"/>
                </a:solidFill>
                <a:latin typeface="WenQuanYi"/>
              </a:rPr>
              <a:t>   </a:t>
            </a:r>
            <a:r>
              <a:rPr lang="en-US" sz="1800">
                <a:solidFill>
                  <a:srgbClr val="5FC5F6"/>
                </a:solidFill>
                <a:latin typeface="Arimo"/>
              </a:rPr>
              <a:t>function </a:t>
            </a:r>
            <a:r>
              <a:rPr lang="en-US" sz="1800">
                <a:solidFill>
                  <a:srgbClr val="F6B204"/>
                </a:solidFill>
                <a:latin typeface="Arimo"/>
              </a:rPr>
              <a:t>handleChange</a:t>
            </a:r>
            <a:r>
              <a:rPr lang="en-US" sz="1800">
                <a:solidFill>
                  <a:srgbClr val="FFFFFF"/>
                </a:solidFill>
                <a:latin typeface="Arimo"/>
              </a:rPr>
              <a:t>(</a:t>
            </a:r>
            <a:r>
              <a:rPr lang="en-US" sz="1800">
                <a:solidFill>
                  <a:srgbClr val="5CE1E6"/>
                </a:solidFill>
                <a:latin typeface="Arimo"/>
              </a:rPr>
              <a:t>event</a:t>
            </a:r>
            <a:r>
              <a:rPr lang="en-US" sz="1800">
                <a:solidFill>
                  <a:srgbClr val="FFFFFF"/>
                </a:solidFill>
                <a:latin typeface="Arimo"/>
              </a:rPr>
              <a:t>) {</a:t>
            </a:r>
          </a:p>
          <a:p>
            <a:pPr>
              <a:lnSpc>
                <a:spcPts val="2520"/>
              </a:lnSpc>
            </a:pPr>
            <a:r>
              <a:rPr lang="en-US" sz="1800">
                <a:solidFill>
                  <a:srgbClr val="FFFFFF"/>
                </a:solidFill>
                <a:latin typeface="WenQuanYi"/>
              </a:rPr>
              <a:t>        </a:t>
            </a:r>
            <a:r>
              <a:rPr lang="en-US" sz="1800">
                <a:solidFill>
                  <a:srgbClr val="5CE1E6"/>
                </a:solidFill>
                <a:latin typeface="Arimo"/>
              </a:rPr>
              <a:t>event</a:t>
            </a:r>
            <a:r>
              <a:rPr lang="en-US" sz="1800">
                <a:solidFill>
                  <a:srgbClr val="FFFFFF"/>
                </a:solidFill>
                <a:latin typeface="Arimo"/>
              </a:rPr>
              <a:t>.</a:t>
            </a:r>
            <a:r>
              <a:rPr lang="en-US" sz="1800">
                <a:solidFill>
                  <a:srgbClr val="F6B204"/>
                </a:solidFill>
                <a:latin typeface="Arimo"/>
              </a:rPr>
              <a:t>preventDefault</a:t>
            </a:r>
            <a:r>
              <a:rPr lang="en-US" sz="1800">
                <a:solidFill>
                  <a:srgbClr val="FFFFFF"/>
                </a:solidFill>
                <a:latin typeface="Arimo"/>
              </a:rPr>
              <a:t>()</a:t>
            </a:r>
          </a:p>
          <a:p>
            <a:pPr>
              <a:lnSpc>
                <a:spcPts val="2520"/>
              </a:lnSpc>
            </a:pPr>
            <a:r>
              <a:rPr lang="en-US" sz="1800">
                <a:solidFill>
                  <a:srgbClr val="FFFFFF"/>
                </a:solidFill>
                <a:latin typeface="WenQuanYi"/>
              </a:rPr>
              <a:t>        </a:t>
            </a:r>
            <a:r>
              <a:rPr lang="en-US" sz="1800">
                <a:solidFill>
                  <a:srgbClr val="5FC5F6"/>
                </a:solidFill>
                <a:latin typeface="Arimo"/>
              </a:rPr>
              <a:t>var </a:t>
            </a:r>
            <a:r>
              <a:rPr lang="en-US" sz="1800">
                <a:solidFill>
                  <a:srgbClr val="5CE1E6"/>
                </a:solidFill>
                <a:latin typeface="Arimo"/>
              </a:rPr>
              <a:t>audio </a:t>
            </a:r>
            <a:r>
              <a:rPr lang="en-US" sz="1800">
                <a:solidFill>
                  <a:srgbClr val="FFFFFF"/>
                </a:solidFill>
                <a:latin typeface="Arimo"/>
              </a:rPr>
              <a:t>= </a:t>
            </a:r>
            <a:r>
              <a:rPr lang="en-US" sz="1800">
                <a:solidFill>
                  <a:srgbClr val="5CE1E6"/>
                </a:solidFill>
                <a:latin typeface="Arimo"/>
              </a:rPr>
              <a:t>document</a:t>
            </a:r>
            <a:r>
              <a:rPr lang="en-US" sz="1800">
                <a:solidFill>
                  <a:srgbClr val="FFFFFF"/>
                </a:solidFill>
                <a:latin typeface="Arimo"/>
              </a:rPr>
              <a:t>.</a:t>
            </a:r>
            <a:r>
              <a:rPr lang="en-US" sz="1800">
                <a:solidFill>
                  <a:srgbClr val="F6B204"/>
                </a:solidFill>
                <a:latin typeface="Arimo"/>
              </a:rPr>
              <a:t>getElementById</a:t>
            </a:r>
            <a:r>
              <a:rPr lang="en-US" sz="1800">
                <a:solidFill>
                  <a:srgbClr val="FFFFFF"/>
                </a:solidFill>
                <a:latin typeface="Arimo"/>
              </a:rPr>
              <a:t>(</a:t>
            </a:r>
            <a:r>
              <a:rPr lang="en-US" sz="1800">
                <a:solidFill>
                  <a:srgbClr val="EE8C00"/>
                </a:solidFill>
                <a:latin typeface="Arimo"/>
              </a:rPr>
              <a:t>"audio"</a:t>
            </a:r>
            <a:r>
              <a:rPr lang="en-US" sz="1800">
                <a:solidFill>
                  <a:srgbClr val="FFFFFF"/>
                </a:solidFill>
                <a:latin typeface="Arimo"/>
              </a:rPr>
              <a:t>)</a:t>
            </a:r>
          </a:p>
          <a:p>
            <a:pPr>
              <a:lnSpc>
                <a:spcPts val="2520"/>
              </a:lnSpc>
            </a:pPr>
            <a:r>
              <a:rPr lang="en-US" sz="1800">
                <a:solidFill>
                  <a:srgbClr val="FFFFFF"/>
                </a:solidFill>
                <a:latin typeface="WenQuanYi"/>
              </a:rPr>
              <a:t>        </a:t>
            </a:r>
            <a:r>
              <a:rPr lang="en-US" sz="1800">
                <a:solidFill>
                  <a:srgbClr val="5FC5F6"/>
                </a:solidFill>
                <a:latin typeface="Arimo"/>
              </a:rPr>
              <a:t>var </a:t>
            </a:r>
            <a:r>
              <a:rPr lang="en-US" sz="1800">
                <a:solidFill>
                  <a:srgbClr val="5CE1E6"/>
                </a:solidFill>
                <a:latin typeface="Arimo"/>
              </a:rPr>
              <a:t>source </a:t>
            </a:r>
            <a:r>
              <a:rPr lang="en-US" sz="1800">
                <a:solidFill>
                  <a:srgbClr val="FFFFFF"/>
                </a:solidFill>
                <a:latin typeface="Arimo"/>
              </a:rPr>
              <a:t>= </a:t>
            </a:r>
            <a:r>
              <a:rPr lang="en-US" sz="1800">
                <a:solidFill>
                  <a:srgbClr val="5CE1E6"/>
                </a:solidFill>
                <a:latin typeface="Arimo"/>
              </a:rPr>
              <a:t>document</a:t>
            </a:r>
            <a:r>
              <a:rPr lang="en-US" sz="1800">
                <a:solidFill>
                  <a:srgbClr val="FFFFFF"/>
                </a:solidFill>
                <a:latin typeface="Arimo"/>
              </a:rPr>
              <a:t>.</a:t>
            </a:r>
            <a:r>
              <a:rPr lang="en-US" sz="1800">
                <a:solidFill>
                  <a:srgbClr val="F6B204"/>
                </a:solidFill>
                <a:latin typeface="Arimo"/>
              </a:rPr>
              <a:t>getElementById</a:t>
            </a:r>
            <a:r>
              <a:rPr lang="en-US" sz="1800">
                <a:solidFill>
                  <a:srgbClr val="FFFFFF"/>
                </a:solidFill>
                <a:latin typeface="Arimo"/>
              </a:rPr>
              <a:t>(</a:t>
            </a:r>
            <a:r>
              <a:rPr lang="en-US" sz="1800">
                <a:solidFill>
                  <a:srgbClr val="EE8C00"/>
                </a:solidFill>
                <a:latin typeface="Arimo"/>
              </a:rPr>
              <a:t>"audioSource"</a:t>
            </a:r>
            <a:r>
              <a:rPr lang="en-US" sz="1800">
                <a:solidFill>
                  <a:srgbClr val="FFFFFF"/>
                </a:solidFill>
                <a:latin typeface="Arimo"/>
              </a:rPr>
              <a:t>)</a:t>
            </a:r>
          </a:p>
          <a:p>
            <a:pPr>
              <a:lnSpc>
                <a:spcPts val="2520"/>
              </a:lnSpc>
            </a:pPr>
            <a:r>
              <a:rPr lang="en-US" sz="1800">
                <a:solidFill>
                  <a:srgbClr val="FFFFFF"/>
                </a:solidFill>
                <a:latin typeface="Arimo"/>
              </a:rPr>
              <a:t>        </a:t>
            </a:r>
            <a:r>
              <a:rPr lang="en-US" sz="1800">
                <a:solidFill>
                  <a:srgbClr val="CB6CE6"/>
                </a:solidFill>
                <a:latin typeface="Arimo"/>
              </a:rPr>
              <a:t>if </a:t>
            </a:r>
            <a:r>
              <a:rPr lang="en-US" sz="1800">
                <a:solidFill>
                  <a:srgbClr val="FFFFFF"/>
                </a:solidFill>
                <a:latin typeface="Arimo"/>
              </a:rPr>
              <a:t>(</a:t>
            </a:r>
            <a:r>
              <a:rPr lang="en-US" sz="1800">
                <a:solidFill>
                  <a:srgbClr val="5CE1E6"/>
                </a:solidFill>
                <a:latin typeface="Arimo"/>
              </a:rPr>
              <a:t>event</a:t>
            </a:r>
            <a:r>
              <a:rPr lang="en-US" sz="1800">
                <a:solidFill>
                  <a:srgbClr val="FFFFFF"/>
                </a:solidFill>
                <a:latin typeface="Arimo"/>
              </a:rPr>
              <a:t>.</a:t>
            </a:r>
            <a:r>
              <a:rPr lang="en-US" sz="1800">
                <a:solidFill>
                  <a:srgbClr val="5CE1E6"/>
                </a:solidFill>
                <a:latin typeface="Arimo"/>
              </a:rPr>
              <a:t>target</a:t>
            </a:r>
            <a:r>
              <a:rPr lang="en-US" sz="1800">
                <a:solidFill>
                  <a:srgbClr val="FFFFFF"/>
                </a:solidFill>
                <a:latin typeface="Arimo"/>
              </a:rPr>
              <a:t>.</a:t>
            </a:r>
            <a:r>
              <a:rPr lang="en-US" sz="1800">
                <a:solidFill>
                  <a:srgbClr val="5CE1E6"/>
                </a:solidFill>
                <a:latin typeface="Arimo"/>
              </a:rPr>
              <a:t>value </a:t>
            </a:r>
            <a:r>
              <a:rPr lang="en-US" sz="1800">
                <a:solidFill>
                  <a:srgbClr val="FFFFFF"/>
                </a:solidFill>
                <a:latin typeface="Arimo"/>
              </a:rPr>
              <a:t>=== </a:t>
            </a:r>
            <a:r>
              <a:rPr lang="en-US" sz="1800">
                <a:solidFill>
                  <a:srgbClr val="EE8C00"/>
                </a:solidFill>
                <a:latin typeface="Arimo"/>
              </a:rPr>
              <a:t>"1"</a:t>
            </a:r>
            <a:r>
              <a:rPr lang="en-US" sz="1800">
                <a:solidFill>
                  <a:srgbClr val="FFFFFF"/>
                </a:solidFill>
                <a:latin typeface="Arimo"/>
              </a:rPr>
              <a:t>) {</a:t>
            </a:r>
          </a:p>
          <a:p>
            <a:pPr>
              <a:lnSpc>
                <a:spcPts val="2520"/>
              </a:lnSpc>
            </a:pPr>
            <a:r>
              <a:rPr lang="en-US" sz="1800">
                <a:solidFill>
                  <a:srgbClr val="FFFFFF"/>
                </a:solidFill>
                <a:latin typeface="Arimo"/>
              </a:rPr>
              <a:t>            </a:t>
            </a:r>
            <a:r>
              <a:rPr lang="en-US" sz="1800">
                <a:solidFill>
                  <a:srgbClr val="5CE1E6"/>
                </a:solidFill>
                <a:latin typeface="Arimo"/>
              </a:rPr>
              <a:t>source</a:t>
            </a:r>
            <a:r>
              <a:rPr lang="en-US" sz="1800">
                <a:solidFill>
                  <a:srgbClr val="FFFFFF"/>
                </a:solidFill>
                <a:latin typeface="Arimo"/>
              </a:rPr>
              <a:t>.</a:t>
            </a:r>
            <a:r>
              <a:rPr lang="en-US" sz="1800">
                <a:solidFill>
                  <a:srgbClr val="5CE1E6"/>
                </a:solidFill>
                <a:latin typeface="Arimo"/>
              </a:rPr>
              <a:t>src </a:t>
            </a:r>
            <a:r>
              <a:rPr lang="en-US" sz="1800">
                <a:solidFill>
                  <a:srgbClr val="FFFFFF"/>
                </a:solidFill>
                <a:latin typeface="Arimo"/>
              </a:rPr>
              <a:t>= </a:t>
            </a:r>
            <a:r>
              <a:rPr lang="en-US" sz="1800">
                <a:solidFill>
                  <a:srgbClr val="5CE1E6"/>
                </a:solidFill>
                <a:latin typeface="Arimo"/>
              </a:rPr>
              <a:t>music1</a:t>
            </a:r>
          </a:p>
          <a:p>
            <a:pPr>
              <a:lnSpc>
                <a:spcPts val="2520"/>
              </a:lnSpc>
            </a:pPr>
            <a:r>
              <a:rPr lang="en-US" sz="1800">
                <a:solidFill>
                  <a:srgbClr val="FFFFFF"/>
                </a:solidFill>
                <a:latin typeface="Arimo"/>
              </a:rPr>
              <a:t>        }</a:t>
            </a:r>
          </a:p>
          <a:p>
            <a:pPr>
              <a:lnSpc>
                <a:spcPts val="2520"/>
              </a:lnSpc>
            </a:pPr>
            <a:r>
              <a:rPr lang="en-US" sz="1800">
                <a:solidFill>
                  <a:srgbClr val="FFFFFF"/>
                </a:solidFill>
                <a:latin typeface="Arimo"/>
              </a:rPr>
              <a:t>        </a:t>
            </a:r>
            <a:r>
              <a:rPr lang="en-US" sz="1800">
                <a:solidFill>
                  <a:srgbClr val="CB6CE6"/>
                </a:solidFill>
                <a:latin typeface="Arimo"/>
              </a:rPr>
              <a:t>else </a:t>
            </a:r>
            <a:r>
              <a:rPr lang="en-US" sz="1800">
                <a:solidFill>
                  <a:srgbClr val="FFFFFF"/>
                </a:solidFill>
                <a:latin typeface="Arimo"/>
              </a:rPr>
              <a:t>{</a:t>
            </a:r>
          </a:p>
          <a:p>
            <a:pPr>
              <a:lnSpc>
                <a:spcPts val="2520"/>
              </a:lnSpc>
            </a:pPr>
            <a:r>
              <a:rPr lang="en-US" sz="1800">
                <a:solidFill>
                  <a:srgbClr val="FFFFFF"/>
                </a:solidFill>
                <a:latin typeface="Arimo"/>
              </a:rPr>
              <a:t>            </a:t>
            </a:r>
            <a:r>
              <a:rPr lang="en-US" sz="1800">
                <a:solidFill>
                  <a:srgbClr val="5CE1E6"/>
                </a:solidFill>
                <a:latin typeface="Arimo"/>
              </a:rPr>
              <a:t>source</a:t>
            </a:r>
            <a:r>
              <a:rPr lang="en-US" sz="1800">
                <a:solidFill>
                  <a:srgbClr val="FFFFFF"/>
                </a:solidFill>
                <a:latin typeface="Arimo"/>
              </a:rPr>
              <a:t>.</a:t>
            </a:r>
            <a:r>
              <a:rPr lang="en-US" sz="1800">
                <a:solidFill>
                  <a:srgbClr val="5CE1E6"/>
                </a:solidFill>
                <a:latin typeface="Arimo"/>
              </a:rPr>
              <a:t>src </a:t>
            </a:r>
            <a:r>
              <a:rPr lang="en-US" sz="1800">
                <a:solidFill>
                  <a:srgbClr val="FFFFFF"/>
                </a:solidFill>
                <a:latin typeface="Arimo"/>
              </a:rPr>
              <a:t>= </a:t>
            </a:r>
            <a:r>
              <a:rPr lang="en-US" sz="1800">
                <a:solidFill>
                  <a:srgbClr val="5CE1E6"/>
                </a:solidFill>
                <a:latin typeface="Arimo"/>
              </a:rPr>
              <a:t>music2</a:t>
            </a:r>
          </a:p>
          <a:p>
            <a:pPr>
              <a:lnSpc>
                <a:spcPts val="2520"/>
              </a:lnSpc>
            </a:pPr>
            <a:r>
              <a:rPr lang="en-US" sz="1800">
                <a:solidFill>
                  <a:srgbClr val="FFFFFF"/>
                </a:solidFill>
                <a:latin typeface="Arimo"/>
              </a:rPr>
              <a:t>        }</a:t>
            </a:r>
          </a:p>
          <a:p>
            <a:pPr>
              <a:lnSpc>
                <a:spcPts val="2520"/>
              </a:lnSpc>
            </a:pPr>
            <a:r>
              <a:rPr lang="en-US" sz="1800">
                <a:solidFill>
                  <a:srgbClr val="FFFFFF"/>
                </a:solidFill>
                <a:latin typeface="Arimo"/>
              </a:rPr>
              <a:t>        </a:t>
            </a:r>
            <a:r>
              <a:rPr lang="en-US" sz="1800">
                <a:solidFill>
                  <a:srgbClr val="5CE1E6"/>
                </a:solidFill>
                <a:latin typeface="Arimo"/>
              </a:rPr>
              <a:t>audio</a:t>
            </a:r>
            <a:r>
              <a:rPr lang="en-US" sz="1800">
                <a:solidFill>
                  <a:srgbClr val="FFFFFF"/>
                </a:solidFill>
                <a:latin typeface="Arimo"/>
              </a:rPr>
              <a:t>.</a:t>
            </a:r>
            <a:r>
              <a:rPr lang="en-US" sz="1800">
                <a:solidFill>
                  <a:srgbClr val="F6B204"/>
                </a:solidFill>
                <a:latin typeface="Arimo"/>
              </a:rPr>
              <a:t>load</a:t>
            </a:r>
            <a:r>
              <a:rPr lang="en-US" sz="1800">
                <a:solidFill>
                  <a:srgbClr val="FFFFFF"/>
                </a:solidFill>
                <a:latin typeface="Arimo"/>
              </a:rPr>
              <a:t>()</a:t>
            </a:r>
          </a:p>
          <a:p>
            <a:pPr>
              <a:lnSpc>
                <a:spcPts val="2520"/>
              </a:lnSpc>
            </a:pPr>
            <a:r>
              <a:rPr lang="en-US" sz="1800">
                <a:solidFill>
                  <a:srgbClr val="FFFFFF"/>
                </a:solidFill>
                <a:latin typeface="Arimo"/>
              </a:rPr>
              <a:t>        </a:t>
            </a:r>
            <a:r>
              <a:rPr lang="en-US" sz="1800">
                <a:solidFill>
                  <a:srgbClr val="5CE1E6"/>
                </a:solidFill>
                <a:latin typeface="Arimo"/>
              </a:rPr>
              <a:t>audio</a:t>
            </a:r>
            <a:r>
              <a:rPr lang="en-US" sz="1800">
                <a:solidFill>
                  <a:srgbClr val="FFFFFF"/>
                </a:solidFill>
                <a:latin typeface="Arimo"/>
              </a:rPr>
              <a:t>.</a:t>
            </a:r>
            <a:r>
              <a:rPr lang="en-US" sz="1800">
                <a:solidFill>
                  <a:srgbClr val="F6B204"/>
                </a:solidFill>
                <a:latin typeface="Arimo"/>
              </a:rPr>
              <a:t>play</a:t>
            </a:r>
            <a:r>
              <a:rPr lang="en-US" sz="1800">
                <a:solidFill>
                  <a:srgbClr val="FFFFFF"/>
                </a:solidFill>
                <a:latin typeface="Arimo"/>
              </a:rPr>
              <a:t>()</a:t>
            </a:r>
          </a:p>
          <a:p>
            <a:pPr>
              <a:lnSpc>
                <a:spcPts val="2520"/>
              </a:lnSpc>
            </a:pPr>
            <a:r>
              <a:rPr lang="en-US" sz="1800">
                <a:solidFill>
                  <a:srgbClr val="FFFFFF"/>
                </a:solidFill>
                <a:latin typeface="Arimo"/>
              </a:rPr>
              <a:t>    }</a:t>
            </a:r>
          </a:p>
          <a:p>
            <a:pPr>
              <a:lnSpc>
                <a:spcPts val="2520"/>
              </a:lnSpc>
            </a:pPr>
            <a:r>
              <a:rPr lang="en-US" sz="1800">
                <a:solidFill>
                  <a:srgbClr val="FFFFFF"/>
                </a:solidFill>
                <a:latin typeface="WenQuanYi"/>
              </a:rPr>
              <a:t>    </a:t>
            </a:r>
            <a:r>
              <a:rPr lang="en-US" sz="1800">
                <a:solidFill>
                  <a:srgbClr val="CB6CE6"/>
                </a:solidFill>
                <a:latin typeface="WenQuanYi"/>
              </a:rPr>
              <a:t>return </a:t>
            </a:r>
            <a:r>
              <a:rPr lang="en-US" sz="1800">
                <a:solidFill>
                  <a:srgbClr val="FFFFFF"/>
                </a:solidFill>
                <a:latin typeface="WenQuanYi"/>
              </a:rPr>
              <a:t>(</a:t>
            </a:r>
          </a:p>
          <a:p>
            <a:pPr>
              <a:lnSpc>
                <a:spcPts val="2520"/>
              </a:lnSpc>
            </a:pPr>
            <a:r>
              <a:rPr lang="en-US" sz="1800">
                <a:solidFill>
                  <a:srgbClr val="FFFFFF"/>
                </a:solidFill>
                <a:latin typeface="WenQuanYi"/>
              </a:rPr>
              <a:t>        &lt;</a:t>
            </a:r>
            <a:r>
              <a:rPr lang="en-US" sz="1800">
                <a:solidFill>
                  <a:srgbClr val="5FC5F6"/>
                </a:solidFill>
                <a:latin typeface="WenQuanYi"/>
              </a:rPr>
              <a:t>form </a:t>
            </a:r>
            <a:r>
              <a:rPr lang="en-US" sz="1800">
                <a:solidFill>
                  <a:srgbClr val="5CE1E6"/>
                </a:solidFill>
                <a:latin typeface="WenQuanYi"/>
              </a:rPr>
              <a:t>className</a:t>
            </a:r>
            <a:r>
              <a:rPr lang="en-US" sz="1800">
                <a:solidFill>
                  <a:srgbClr val="FFFFFF"/>
                </a:solidFill>
                <a:latin typeface="WenQuanYi"/>
              </a:rPr>
              <a:t>=</a:t>
            </a:r>
            <a:r>
              <a:rPr lang="en-US" sz="1800">
                <a:solidFill>
                  <a:srgbClr val="EE8C00"/>
                </a:solidFill>
                <a:latin typeface="WenQuanYi"/>
              </a:rPr>
              <a:t>'nav-bar'</a:t>
            </a:r>
            <a:r>
              <a:rPr lang="en-US" sz="1800">
                <a:solidFill>
                  <a:srgbClr val="FFFFFF"/>
                </a:solidFill>
                <a:latin typeface="WenQuanYi"/>
              </a:rPr>
              <a:t>&gt;</a:t>
            </a:r>
          </a:p>
          <a:p>
            <a:pPr>
              <a:lnSpc>
                <a:spcPts val="2520"/>
              </a:lnSpc>
            </a:pPr>
            <a:r>
              <a:rPr lang="en-US" sz="1800">
                <a:solidFill>
                  <a:srgbClr val="FFFFFF"/>
                </a:solidFill>
                <a:latin typeface="WenQuanYi"/>
              </a:rPr>
              <a:t>            &lt;</a:t>
            </a:r>
            <a:r>
              <a:rPr lang="en-US" sz="1800">
                <a:solidFill>
                  <a:srgbClr val="5FC5F6"/>
                </a:solidFill>
                <a:latin typeface="WenQuanYi"/>
              </a:rPr>
              <a:t>div </a:t>
            </a:r>
            <a:r>
              <a:rPr lang="en-US" sz="1800">
                <a:solidFill>
                  <a:srgbClr val="5CE1E6"/>
                </a:solidFill>
                <a:latin typeface="WenQuanYi"/>
              </a:rPr>
              <a:t>style</a:t>
            </a:r>
            <a:r>
              <a:rPr lang="en-US" sz="1800">
                <a:solidFill>
                  <a:srgbClr val="FFFFFF"/>
                </a:solidFill>
                <a:latin typeface="WenQuanYi"/>
              </a:rPr>
              <a:t>={{</a:t>
            </a:r>
            <a:r>
              <a:rPr lang="en-US" sz="1800">
                <a:solidFill>
                  <a:srgbClr val="5CE1E6"/>
                </a:solidFill>
                <a:latin typeface="WenQuanYi"/>
              </a:rPr>
              <a:t>marginRight</a:t>
            </a:r>
            <a:r>
              <a:rPr lang="en-US" sz="1800">
                <a:solidFill>
                  <a:srgbClr val="FFFFFF"/>
                </a:solidFill>
                <a:latin typeface="WenQuanYi"/>
              </a:rPr>
              <a:t>: </a:t>
            </a:r>
            <a:r>
              <a:rPr lang="en-US" sz="1800">
                <a:solidFill>
                  <a:srgbClr val="FFA324"/>
                </a:solidFill>
                <a:latin typeface="WenQuanYi"/>
              </a:rPr>
              <a:t>"auto"</a:t>
            </a:r>
            <a:r>
              <a:rPr lang="en-US" sz="1800">
                <a:solidFill>
                  <a:srgbClr val="FFFFFF"/>
                </a:solidFill>
                <a:latin typeface="WenQuanYi"/>
              </a:rPr>
              <a:t>, </a:t>
            </a:r>
            <a:r>
              <a:rPr lang="en-US" sz="1800">
                <a:solidFill>
                  <a:srgbClr val="5CE1E6"/>
                </a:solidFill>
                <a:latin typeface="WenQuanYi"/>
              </a:rPr>
              <a:t>marginLeft</a:t>
            </a:r>
            <a:r>
              <a:rPr lang="en-US" sz="1800">
                <a:solidFill>
                  <a:srgbClr val="FFFFFF"/>
                </a:solidFill>
                <a:latin typeface="WenQuanYi"/>
              </a:rPr>
              <a:t>: </a:t>
            </a:r>
            <a:r>
              <a:rPr lang="en-US" sz="1800">
                <a:solidFill>
                  <a:srgbClr val="FFA324"/>
                </a:solidFill>
                <a:latin typeface="WenQuanYi"/>
              </a:rPr>
              <a:t>"7px"</a:t>
            </a:r>
            <a:r>
              <a:rPr lang="en-US" sz="1800">
                <a:solidFill>
                  <a:srgbClr val="FFFFFF"/>
                </a:solidFill>
                <a:latin typeface="WenQuanYi"/>
              </a:rPr>
              <a:t>}} </a:t>
            </a:r>
            <a:r>
              <a:rPr lang="en-US" sz="1800">
                <a:solidFill>
                  <a:srgbClr val="5CE1E6"/>
                </a:solidFill>
                <a:latin typeface="WenQuanYi"/>
              </a:rPr>
              <a:t>className</a:t>
            </a:r>
            <a:r>
              <a:rPr lang="en-US" sz="1800">
                <a:solidFill>
                  <a:srgbClr val="FFFFFF"/>
                </a:solidFill>
                <a:latin typeface="WenQuanYi"/>
              </a:rPr>
              <a:t>=</a:t>
            </a:r>
            <a:r>
              <a:rPr lang="en-US" sz="1800">
                <a:solidFill>
                  <a:srgbClr val="FFA324"/>
                </a:solidFill>
                <a:latin typeface="WenQuanYi"/>
              </a:rPr>
              <a:t>"parallel"</a:t>
            </a:r>
            <a:r>
              <a:rPr lang="en-US" sz="1800">
                <a:solidFill>
                  <a:srgbClr val="FFFFFF"/>
                </a:solidFill>
                <a:latin typeface="WenQuanYi"/>
              </a:rPr>
              <a:t>&gt;</a:t>
            </a:r>
          </a:p>
          <a:p>
            <a:pPr>
              <a:lnSpc>
                <a:spcPts val="2520"/>
              </a:lnSpc>
            </a:pPr>
            <a:r>
              <a:rPr lang="en-US" sz="1800">
                <a:solidFill>
                  <a:srgbClr val="FFFFFF"/>
                </a:solidFill>
                <a:latin typeface="WenQuanYi"/>
              </a:rPr>
              <a:t>                &lt;</a:t>
            </a:r>
            <a:r>
              <a:rPr lang="en-US" sz="1800">
                <a:solidFill>
                  <a:srgbClr val="5FC5F6"/>
                </a:solidFill>
                <a:latin typeface="WenQuanYi"/>
              </a:rPr>
              <a:t>select </a:t>
            </a:r>
            <a:r>
              <a:rPr lang="en-US" sz="1800">
                <a:solidFill>
                  <a:srgbClr val="5CE1E6"/>
                </a:solidFill>
                <a:latin typeface="WenQuanYi"/>
              </a:rPr>
              <a:t>style</a:t>
            </a:r>
            <a:r>
              <a:rPr lang="en-US" sz="1800">
                <a:solidFill>
                  <a:srgbClr val="FFFFFF"/>
                </a:solidFill>
                <a:latin typeface="WenQuanYi"/>
              </a:rPr>
              <a:t>={{</a:t>
            </a:r>
            <a:r>
              <a:rPr lang="en-US" sz="1800">
                <a:solidFill>
                  <a:srgbClr val="5CE1E6"/>
                </a:solidFill>
                <a:latin typeface="WenQuanYi"/>
              </a:rPr>
              <a:t>marginLeft</a:t>
            </a:r>
            <a:r>
              <a:rPr lang="en-US" sz="1800">
                <a:solidFill>
                  <a:srgbClr val="FFFFFF"/>
                </a:solidFill>
                <a:latin typeface="WenQuanYi"/>
              </a:rPr>
              <a:t>: </a:t>
            </a:r>
            <a:r>
              <a:rPr lang="en-US" sz="1800">
                <a:solidFill>
                  <a:srgbClr val="EE8C00"/>
                </a:solidFill>
                <a:latin typeface="WenQuanYi"/>
              </a:rPr>
              <a:t>"4px"</a:t>
            </a:r>
            <a:r>
              <a:rPr lang="en-US" sz="1800">
                <a:solidFill>
                  <a:srgbClr val="FFFFFF"/>
                </a:solidFill>
                <a:latin typeface="WenQuanYi"/>
              </a:rPr>
              <a:t>, </a:t>
            </a:r>
            <a:r>
              <a:rPr lang="en-US" sz="1800">
                <a:solidFill>
                  <a:srgbClr val="5CE1E6"/>
                </a:solidFill>
                <a:latin typeface="WenQuanYi"/>
              </a:rPr>
              <a:t>fontSize</a:t>
            </a:r>
            <a:r>
              <a:rPr lang="en-US" sz="1800">
                <a:solidFill>
                  <a:srgbClr val="FFFFFF"/>
                </a:solidFill>
                <a:latin typeface="WenQuanYi"/>
              </a:rPr>
              <a:t>: </a:t>
            </a:r>
            <a:r>
              <a:rPr lang="en-US" sz="1800">
                <a:solidFill>
                  <a:srgbClr val="EE8C00"/>
                </a:solidFill>
                <a:latin typeface="WenQuanYi"/>
              </a:rPr>
              <a:t>"18px"</a:t>
            </a:r>
            <a:r>
              <a:rPr lang="en-US" sz="1800">
                <a:solidFill>
                  <a:srgbClr val="FFFFFF"/>
                </a:solidFill>
                <a:latin typeface="WenQuanYi"/>
              </a:rPr>
              <a:t>}} </a:t>
            </a:r>
            <a:r>
              <a:rPr lang="en-US" sz="1800">
                <a:solidFill>
                  <a:srgbClr val="5CE1E6"/>
                </a:solidFill>
                <a:latin typeface="WenQuanYi"/>
              </a:rPr>
              <a:t>onChange</a:t>
            </a:r>
            <a:r>
              <a:rPr lang="en-US" sz="1800">
                <a:solidFill>
                  <a:srgbClr val="FFFFFF"/>
                </a:solidFill>
                <a:latin typeface="WenQuanYi"/>
              </a:rPr>
              <a:t>={</a:t>
            </a:r>
            <a:r>
              <a:rPr lang="en-US" sz="1800">
                <a:solidFill>
                  <a:srgbClr val="F6B204"/>
                </a:solidFill>
                <a:latin typeface="WenQuanYi"/>
              </a:rPr>
              <a:t>handleChange</a:t>
            </a:r>
            <a:r>
              <a:rPr lang="en-US" sz="1800">
                <a:solidFill>
                  <a:srgbClr val="FFFFFF"/>
                </a:solidFill>
                <a:latin typeface="WenQuanYi"/>
              </a:rPr>
              <a:t>} &gt;</a:t>
            </a:r>
          </a:p>
          <a:p>
            <a:pPr>
              <a:lnSpc>
                <a:spcPts val="2520"/>
              </a:lnSpc>
            </a:pPr>
            <a:r>
              <a:rPr lang="en-US" sz="1800">
                <a:solidFill>
                  <a:srgbClr val="FFFFFF"/>
                </a:solidFill>
                <a:latin typeface="WenQuanYi"/>
              </a:rPr>
              <a:t>                    &lt;</a:t>
            </a:r>
            <a:r>
              <a:rPr lang="en-US" sz="1800">
                <a:solidFill>
                  <a:srgbClr val="5FC5F6"/>
                </a:solidFill>
                <a:latin typeface="WenQuanYi"/>
              </a:rPr>
              <a:t>option </a:t>
            </a:r>
            <a:r>
              <a:rPr lang="en-US" sz="1800">
                <a:solidFill>
                  <a:srgbClr val="5CE1E6"/>
                </a:solidFill>
                <a:latin typeface="WenQuanYi"/>
              </a:rPr>
              <a:t>value</a:t>
            </a:r>
            <a:r>
              <a:rPr lang="en-US" sz="1800">
                <a:solidFill>
                  <a:srgbClr val="FFFFFF"/>
                </a:solidFill>
                <a:latin typeface="WenQuanYi"/>
              </a:rPr>
              <a:t>=</a:t>
            </a:r>
            <a:r>
              <a:rPr lang="en-US" sz="1800">
                <a:solidFill>
                  <a:srgbClr val="EE8C00"/>
                </a:solidFill>
                <a:latin typeface="WenQuanYi"/>
              </a:rPr>
              <a:t>'1'</a:t>
            </a:r>
            <a:r>
              <a:rPr lang="en-US" sz="1800">
                <a:solidFill>
                  <a:srgbClr val="FFFFFF"/>
                </a:solidFill>
                <a:latin typeface="WenQuanYi"/>
              </a:rPr>
              <a:t> </a:t>
            </a:r>
            <a:r>
              <a:rPr lang="en-US" sz="1800">
                <a:solidFill>
                  <a:srgbClr val="4EFFFF"/>
                </a:solidFill>
                <a:latin typeface="WenQuanYi"/>
              </a:rPr>
              <a:t>dataValue</a:t>
            </a:r>
            <a:r>
              <a:rPr lang="en-US" sz="1800">
                <a:solidFill>
                  <a:srgbClr val="FFFFFF"/>
                </a:solidFill>
                <a:latin typeface="WenQuanYi"/>
              </a:rPr>
              <a:t>=</a:t>
            </a:r>
            <a:r>
              <a:rPr lang="en-US" sz="1800">
                <a:solidFill>
                  <a:srgbClr val="EE8C00"/>
                </a:solidFill>
                <a:latin typeface="WenQuanYi"/>
              </a:rPr>
              <a:t>"music1"</a:t>
            </a:r>
            <a:r>
              <a:rPr lang="en-US" sz="1800">
                <a:solidFill>
                  <a:srgbClr val="FFFFFF"/>
                </a:solidFill>
                <a:latin typeface="WenQuanYi"/>
              </a:rPr>
              <a:t> </a:t>
            </a:r>
            <a:r>
              <a:rPr lang="en-US" sz="1800">
                <a:solidFill>
                  <a:srgbClr val="4EFFFF"/>
                </a:solidFill>
                <a:latin typeface="WenQuanYi"/>
              </a:rPr>
              <a:t>style</a:t>
            </a:r>
            <a:r>
              <a:rPr lang="en-US" sz="1800">
                <a:solidFill>
                  <a:srgbClr val="FFFFFF"/>
                </a:solidFill>
                <a:latin typeface="WenQuanYi"/>
              </a:rPr>
              <a:t>={{</a:t>
            </a:r>
            <a:r>
              <a:rPr lang="en-US" sz="1800">
                <a:solidFill>
                  <a:srgbClr val="4EFFFF"/>
                </a:solidFill>
                <a:latin typeface="WenQuanYi"/>
              </a:rPr>
              <a:t>fontSize</a:t>
            </a:r>
            <a:r>
              <a:rPr lang="en-US" sz="1800">
                <a:solidFill>
                  <a:srgbClr val="FFFFFF"/>
                </a:solidFill>
                <a:latin typeface="WenQuanYi"/>
              </a:rPr>
              <a:t>: </a:t>
            </a:r>
            <a:r>
              <a:rPr lang="en-US" sz="1800">
                <a:solidFill>
                  <a:srgbClr val="EE8C00"/>
                </a:solidFill>
                <a:latin typeface="WenQuanYi"/>
              </a:rPr>
              <a:t>"18px"</a:t>
            </a:r>
            <a:r>
              <a:rPr lang="en-US" sz="1800">
                <a:solidFill>
                  <a:srgbClr val="FFFFFF"/>
                </a:solidFill>
                <a:latin typeface="WenQuanYi"/>
              </a:rPr>
              <a:t>}} </a:t>
            </a:r>
            <a:r>
              <a:rPr lang="en-US" sz="1800">
                <a:solidFill>
                  <a:srgbClr val="5CE1E6"/>
                </a:solidFill>
                <a:latin typeface="WenQuanYi"/>
              </a:rPr>
              <a:t>selected</a:t>
            </a:r>
            <a:r>
              <a:rPr lang="en-US" sz="1800">
                <a:solidFill>
                  <a:srgbClr val="FFFFFF"/>
                </a:solidFill>
                <a:latin typeface="WenQuanYi"/>
              </a:rPr>
              <a:t>&gt;Step By Step&lt;/</a:t>
            </a:r>
            <a:r>
              <a:rPr lang="en-US" sz="1800">
                <a:solidFill>
                  <a:srgbClr val="5FC5F6"/>
                </a:solidFill>
                <a:latin typeface="WenQuanYi"/>
              </a:rPr>
              <a:t>option</a:t>
            </a:r>
            <a:r>
              <a:rPr lang="en-US" sz="1800">
                <a:solidFill>
                  <a:srgbClr val="FFFFFF"/>
                </a:solidFill>
                <a:latin typeface="WenQuanYi"/>
              </a:rPr>
              <a:t>&gt;</a:t>
            </a:r>
          </a:p>
          <a:p>
            <a:pPr>
              <a:lnSpc>
                <a:spcPts val="2520"/>
              </a:lnSpc>
            </a:pPr>
            <a:r>
              <a:rPr lang="en-US" sz="1800">
                <a:solidFill>
                  <a:srgbClr val="FFFFFF"/>
                </a:solidFill>
                <a:latin typeface="WenQuanYi"/>
              </a:rPr>
              <a:t>                    &lt;</a:t>
            </a:r>
            <a:r>
              <a:rPr lang="en-US" sz="1800">
                <a:solidFill>
                  <a:srgbClr val="5FC5F6"/>
                </a:solidFill>
                <a:latin typeface="WenQuanYi"/>
              </a:rPr>
              <a:t>option </a:t>
            </a:r>
            <a:r>
              <a:rPr lang="en-US" sz="1800">
                <a:solidFill>
                  <a:srgbClr val="5CE1E6"/>
                </a:solidFill>
                <a:latin typeface="WenQuanYi"/>
              </a:rPr>
              <a:t>value</a:t>
            </a:r>
            <a:r>
              <a:rPr lang="en-US" sz="1800">
                <a:solidFill>
                  <a:srgbClr val="FFFFFF"/>
                </a:solidFill>
                <a:latin typeface="WenQuanYi"/>
              </a:rPr>
              <a:t>=</a:t>
            </a:r>
            <a:r>
              <a:rPr lang="en-US" sz="1800">
                <a:solidFill>
                  <a:srgbClr val="EE8C00"/>
                </a:solidFill>
                <a:latin typeface="WenQuanYi"/>
              </a:rPr>
              <a:t>'2'</a:t>
            </a:r>
            <a:r>
              <a:rPr lang="en-US" sz="1800">
                <a:solidFill>
                  <a:srgbClr val="FFFFFF"/>
                </a:solidFill>
                <a:latin typeface="WenQuanYi"/>
              </a:rPr>
              <a:t> </a:t>
            </a:r>
            <a:r>
              <a:rPr lang="en-US" sz="1800">
                <a:solidFill>
                  <a:srgbClr val="4EFFFF"/>
                </a:solidFill>
                <a:latin typeface="WenQuanYi"/>
              </a:rPr>
              <a:t>dataValue</a:t>
            </a:r>
            <a:r>
              <a:rPr lang="en-US" sz="1800">
                <a:solidFill>
                  <a:srgbClr val="FFFFFF"/>
                </a:solidFill>
                <a:latin typeface="WenQuanYi"/>
              </a:rPr>
              <a:t>=</a:t>
            </a:r>
            <a:r>
              <a:rPr lang="en-US" sz="1800">
                <a:solidFill>
                  <a:srgbClr val="EE8C00"/>
                </a:solidFill>
                <a:latin typeface="WenQuanYi"/>
              </a:rPr>
              <a:t>"music2"</a:t>
            </a:r>
            <a:r>
              <a:rPr lang="en-US" sz="1800">
                <a:solidFill>
                  <a:srgbClr val="FFFFFF"/>
                </a:solidFill>
                <a:latin typeface="WenQuanYi"/>
              </a:rPr>
              <a:t> </a:t>
            </a:r>
            <a:r>
              <a:rPr lang="en-US" sz="1800">
                <a:solidFill>
                  <a:srgbClr val="4EFFFF"/>
                </a:solidFill>
                <a:latin typeface="WenQuanYi"/>
              </a:rPr>
              <a:t>style</a:t>
            </a:r>
            <a:r>
              <a:rPr lang="en-US" sz="1800">
                <a:solidFill>
                  <a:srgbClr val="FFFFFF"/>
                </a:solidFill>
                <a:latin typeface="WenQuanYi"/>
              </a:rPr>
              <a:t>={{</a:t>
            </a:r>
            <a:r>
              <a:rPr lang="en-US" sz="1800">
                <a:solidFill>
                  <a:srgbClr val="4EFFFF"/>
                </a:solidFill>
                <a:latin typeface="WenQuanYi"/>
              </a:rPr>
              <a:t>fontSize</a:t>
            </a:r>
            <a:r>
              <a:rPr lang="en-US" sz="1800">
                <a:solidFill>
                  <a:srgbClr val="FFFFFF"/>
                </a:solidFill>
                <a:latin typeface="WenQuanYi"/>
              </a:rPr>
              <a:t>: </a:t>
            </a:r>
            <a:r>
              <a:rPr lang="en-US" sz="1800">
                <a:solidFill>
                  <a:srgbClr val="EE8C00"/>
                </a:solidFill>
                <a:latin typeface="WenQuanYi"/>
              </a:rPr>
              <a:t>"18px"</a:t>
            </a:r>
            <a:r>
              <a:rPr lang="en-US" sz="1800">
                <a:solidFill>
                  <a:srgbClr val="FFFFFF"/>
                </a:solidFill>
                <a:latin typeface="WenQuanYi"/>
              </a:rPr>
              <a:t>}}&gt;Waves&lt;/</a:t>
            </a:r>
            <a:r>
              <a:rPr lang="en-US" sz="1800">
                <a:solidFill>
                  <a:srgbClr val="5FC5F6"/>
                </a:solidFill>
                <a:latin typeface="WenQuanYi"/>
              </a:rPr>
              <a:t>option</a:t>
            </a:r>
            <a:r>
              <a:rPr lang="en-US" sz="1800">
                <a:solidFill>
                  <a:srgbClr val="FFFFFF"/>
                </a:solidFill>
                <a:latin typeface="WenQuanYi"/>
              </a:rPr>
              <a:t>&gt;</a:t>
            </a:r>
          </a:p>
          <a:p>
            <a:pPr>
              <a:lnSpc>
                <a:spcPts val="2520"/>
              </a:lnSpc>
            </a:pPr>
            <a:r>
              <a:rPr lang="en-US" sz="1800">
                <a:solidFill>
                  <a:srgbClr val="FFFFFF"/>
                </a:solidFill>
                <a:latin typeface="WenQuanYi"/>
              </a:rPr>
              <a:t>                &lt;/</a:t>
            </a:r>
            <a:r>
              <a:rPr lang="en-US" sz="1800">
                <a:solidFill>
                  <a:srgbClr val="5FC5F6"/>
                </a:solidFill>
                <a:latin typeface="WenQuanYi"/>
              </a:rPr>
              <a:t>select</a:t>
            </a:r>
            <a:r>
              <a:rPr lang="en-US" sz="1800">
                <a:solidFill>
                  <a:srgbClr val="FFFFFF"/>
                </a:solidFill>
                <a:latin typeface="WenQuanYi"/>
              </a:rPr>
              <a:t>&gt;</a:t>
            </a:r>
          </a:p>
          <a:p>
            <a:pPr>
              <a:lnSpc>
                <a:spcPts val="2520"/>
              </a:lnSpc>
            </a:pPr>
            <a:r>
              <a:rPr lang="en-US" sz="1800">
                <a:solidFill>
                  <a:srgbClr val="FFFFFF"/>
                </a:solidFill>
                <a:latin typeface="WenQuanYi"/>
              </a:rPr>
              <a:t>                &lt;</a:t>
            </a:r>
            <a:r>
              <a:rPr lang="en-US" sz="1800">
                <a:solidFill>
                  <a:srgbClr val="5FC5F6"/>
                </a:solidFill>
                <a:latin typeface="WenQuanYi"/>
              </a:rPr>
              <a:t>audio </a:t>
            </a:r>
            <a:r>
              <a:rPr lang="en-US" sz="1800">
                <a:solidFill>
                  <a:srgbClr val="5CE1E6"/>
                </a:solidFill>
                <a:latin typeface="WenQuanYi"/>
              </a:rPr>
              <a:t>id</a:t>
            </a:r>
            <a:r>
              <a:rPr lang="en-US" sz="1800">
                <a:solidFill>
                  <a:srgbClr val="FFFFFF"/>
                </a:solidFill>
                <a:latin typeface="WenQuanYi"/>
              </a:rPr>
              <a:t>=</a:t>
            </a:r>
            <a:r>
              <a:rPr lang="en-US" sz="1800">
                <a:solidFill>
                  <a:srgbClr val="EE8C00"/>
                </a:solidFill>
                <a:latin typeface="WenQuanYi"/>
              </a:rPr>
              <a:t>"audio"</a:t>
            </a:r>
            <a:r>
              <a:rPr lang="en-US" sz="1800">
                <a:solidFill>
                  <a:srgbClr val="FFFFFF"/>
                </a:solidFill>
                <a:latin typeface="WenQuanYi"/>
              </a:rPr>
              <a:t> </a:t>
            </a:r>
            <a:r>
              <a:rPr lang="en-US" sz="1800">
                <a:solidFill>
                  <a:srgbClr val="4EFFFF"/>
                </a:solidFill>
                <a:latin typeface="WenQuanYi"/>
              </a:rPr>
              <a:t>style</a:t>
            </a:r>
            <a:r>
              <a:rPr lang="en-US" sz="1800">
                <a:solidFill>
                  <a:srgbClr val="FFFFFF"/>
                </a:solidFill>
                <a:latin typeface="WenQuanYi"/>
              </a:rPr>
              <a:t>={{</a:t>
            </a:r>
            <a:r>
              <a:rPr lang="en-US" sz="1800">
                <a:solidFill>
                  <a:srgbClr val="5CE1E6"/>
                </a:solidFill>
                <a:latin typeface="WenQuanYi"/>
              </a:rPr>
              <a:t>marginTop</a:t>
            </a:r>
            <a:r>
              <a:rPr lang="en-US" sz="1800">
                <a:solidFill>
                  <a:srgbClr val="FFFFFF"/>
                </a:solidFill>
                <a:latin typeface="WenQuanYi"/>
              </a:rPr>
              <a:t>: </a:t>
            </a:r>
            <a:r>
              <a:rPr lang="en-US" sz="1800">
                <a:solidFill>
                  <a:srgbClr val="EE8C00"/>
                </a:solidFill>
                <a:latin typeface="WenQuanYi"/>
              </a:rPr>
              <a:t>"4.5px"</a:t>
            </a:r>
            <a:r>
              <a:rPr lang="en-US" sz="1800">
                <a:solidFill>
                  <a:srgbClr val="FFFFFF"/>
                </a:solidFill>
                <a:latin typeface="WenQuanYi"/>
              </a:rPr>
              <a:t>}} </a:t>
            </a:r>
            <a:r>
              <a:rPr lang="en-US" sz="1800">
                <a:solidFill>
                  <a:srgbClr val="5CE1E6"/>
                </a:solidFill>
                <a:latin typeface="WenQuanYi"/>
              </a:rPr>
              <a:t>autoPlay controls loop</a:t>
            </a:r>
            <a:r>
              <a:rPr lang="en-US" sz="1800">
                <a:solidFill>
                  <a:srgbClr val="FFFFFF"/>
                </a:solidFill>
                <a:latin typeface="WenQuanYi"/>
              </a:rPr>
              <a:t>&gt;</a:t>
            </a:r>
          </a:p>
          <a:p>
            <a:pPr>
              <a:lnSpc>
                <a:spcPts val="2520"/>
              </a:lnSpc>
            </a:pPr>
            <a:r>
              <a:rPr lang="en-US" sz="1800">
                <a:solidFill>
                  <a:srgbClr val="FFFFFF"/>
                </a:solidFill>
                <a:latin typeface="WenQuanYi"/>
              </a:rPr>
              <a:t>                    &lt;</a:t>
            </a:r>
            <a:r>
              <a:rPr lang="en-US" sz="1800">
                <a:solidFill>
                  <a:srgbClr val="5FC5F6"/>
                </a:solidFill>
                <a:latin typeface="WenQuanYi"/>
              </a:rPr>
              <a:t>source </a:t>
            </a:r>
            <a:r>
              <a:rPr lang="en-US" sz="1800">
                <a:solidFill>
                  <a:srgbClr val="5CE1E6"/>
                </a:solidFill>
                <a:latin typeface="WenQuanYi"/>
              </a:rPr>
              <a:t>id</a:t>
            </a:r>
            <a:r>
              <a:rPr lang="en-US" sz="1800">
                <a:solidFill>
                  <a:srgbClr val="FFFFFF"/>
                </a:solidFill>
                <a:latin typeface="WenQuanYi"/>
              </a:rPr>
              <a:t>=</a:t>
            </a:r>
            <a:r>
              <a:rPr lang="en-US" sz="1800">
                <a:solidFill>
                  <a:srgbClr val="EE8C00"/>
                </a:solidFill>
                <a:latin typeface="WenQuanYi"/>
              </a:rPr>
              <a:t>"audioSource"</a:t>
            </a:r>
            <a:r>
              <a:rPr lang="en-US" sz="1800">
                <a:solidFill>
                  <a:srgbClr val="FFFFFF"/>
                </a:solidFill>
                <a:latin typeface="WenQuanYi"/>
              </a:rPr>
              <a:t> </a:t>
            </a:r>
            <a:r>
              <a:rPr lang="en-US" sz="1800">
                <a:solidFill>
                  <a:srgbClr val="4EFFFF"/>
                </a:solidFill>
                <a:latin typeface="WenQuanYi"/>
              </a:rPr>
              <a:t>src</a:t>
            </a:r>
            <a:r>
              <a:rPr lang="en-US" sz="1800">
                <a:solidFill>
                  <a:srgbClr val="FFFFFF"/>
                </a:solidFill>
                <a:latin typeface="WenQuanYi"/>
              </a:rPr>
              <a:t>={</a:t>
            </a:r>
            <a:r>
              <a:rPr lang="en-US" sz="1800">
                <a:solidFill>
                  <a:srgbClr val="5CE1E6"/>
                </a:solidFill>
                <a:latin typeface="WenQuanYi"/>
              </a:rPr>
              <a:t>music1</a:t>
            </a:r>
            <a:r>
              <a:rPr lang="en-US" sz="1800">
                <a:solidFill>
                  <a:srgbClr val="FFFFFF"/>
                </a:solidFill>
                <a:latin typeface="WenQuanYi"/>
              </a:rPr>
              <a:t>}/&gt;</a:t>
            </a:r>
          </a:p>
          <a:p>
            <a:pPr>
              <a:lnSpc>
                <a:spcPts val="2520"/>
              </a:lnSpc>
            </a:pPr>
            <a:r>
              <a:rPr lang="en-US" sz="1800">
                <a:solidFill>
                  <a:srgbClr val="FFFFFF"/>
                </a:solidFill>
                <a:latin typeface="WenQuanYi"/>
              </a:rPr>
              <a:t>                &lt;/</a:t>
            </a:r>
            <a:r>
              <a:rPr lang="en-US" sz="1800">
                <a:solidFill>
                  <a:srgbClr val="5FC5F6"/>
                </a:solidFill>
                <a:latin typeface="WenQuanYi"/>
              </a:rPr>
              <a:t>audio</a:t>
            </a:r>
            <a:r>
              <a:rPr lang="en-US" sz="1800">
                <a:solidFill>
                  <a:srgbClr val="FFFFFF"/>
                </a:solidFill>
                <a:latin typeface="WenQuanYi"/>
              </a:rPr>
              <a:t>&gt;</a:t>
            </a:r>
          </a:p>
          <a:p>
            <a:pPr>
              <a:lnSpc>
                <a:spcPts val="2520"/>
              </a:lnSpc>
            </a:pPr>
            <a:r>
              <a:rPr lang="en-US" sz="1800">
                <a:solidFill>
                  <a:srgbClr val="FFFFFF"/>
                </a:solidFill>
                <a:latin typeface="WenQuanYi"/>
              </a:rPr>
              <a:t>            &lt;/</a:t>
            </a:r>
            <a:r>
              <a:rPr lang="en-US" sz="1800">
                <a:solidFill>
                  <a:srgbClr val="5FC5F6"/>
                </a:solidFill>
                <a:latin typeface="WenQuanYi"/>
              </a:rPr>
              <a:t>div</a:t>
            </a:r>
            <a:r>
              <a:rPr lang="en-US" sz="1800">
                <a:solidFill>
                  <a:srgbClr val="FFFFFF"/>
                </a:solidFill>
                <a:latin typeface="WenQuanYi"/>
              </a:rPr>
              <a:t>&gt;</a:t>
            </a:r>
          </a:p>
          <a:p>
            <a:pPr>
              <a:lnSpc>
                <a:spcPts val="2520"/>
              </a:lnSpc>
            </a:pPr>
            <a:r>
              <a:rPr lang="en-US" sz="1800">
                <a:solidFill>
                  <a:srgbClr val="FFFFFF"/>
                </a:solidFill>
                <a:latin typeface="WenQuanYi"/>
              </a:rPr>
              <a:t>            </a:t>
            </a:r>
            <a:r>
              <a:rPr lang="en-US" sz="1800">
                <a:solidFill>
                  <a:srgbClr val="76ED8E"/>
                </a:solidFill>
                <a:latin typeface="WenQuanYi"/>
              </a:rPr>
              <a:t>... // other buttons in the form group (or the navigation bar)</a:t>
            </a:r>
          </a:p>
          <a:p>
            <a:pPr>
              <a:lnSpc>
                <a:spcPts val="2520"/>
              </a:lnSpc>
            </a:pPr>
            <a:r>
              <a:rPr lang="en-US" sz="1800">
                <a:solidFill>
                  <a:srgbClr val="FFFFFF"/>
                </a:solidFill>
                <a:latin typeface="WenQuanYi"/>
              </a:rPr>
              <a:t>        &lt;/</a:t>
            </a:r>
            <a:r>
              <a:rPr lang="en-US" sz="1800">
                <a:solidFill>
                  <a:srgbClr val="5FC5F6"/>
                </a:solidFill>
                <a:latin typeface="WenQuanYi"/>
              </a:rPr>
              <a:t>form</a:t>
            </a:r>
            <a:r>
              <a:rPr lang="en-US" sz="1800">
                <a:solidFill>
                  <a:srgbClr val="FFFFFF"/>
                </a:solidFill>
                <a:latin typeface="WenQuanYi"/>
              </a:rPr>
              <a:t>&gt;</a:t>
            </a:r>
          </a:p>
          <a:p>
            <a:pPr>
              <a:lnSpc>
                <a:spcPts val="2520"/>
              </a:lnSpc>
            </a:pPr>
            <a:r>
              <a:rPr lang="en-US" sz="1800">
                <a:solidFill>
                  <a:srgbClr val="FFFFFF"/>
                </a:solidFill>
                <a:latin typeface="WenQuanYi"/>
              </a:rPr>
              <a:t>    )</a:t>
            </a:r>
          </a:p>
          <a:p>
            <a:pPr>
              <a:lnSpc>
                <a:spcPts val="2520"/>
              </a:lnSpc>
            </a:pPr>
            <a:r>
              <a:rPr lang="en-US" sz="1800">
                <a:solidFill>
                  <a:srgbClr val="FFFFFF"/>
                </a:solidFill>
                <a:latin typeface="WenQuanYi"/>
              </a:rPr>
              <a:t>}</a:t>
            </a:r>
          </a:p>
          <a:p>
            <a:pPr>
              <a:lnSpc>
                <a:spcPts val="2520"/>
              </a:lnSpc>
            </a:pPr>
            <a:endParaRPr lang="en-US" sz="1800">
              <a:solidFill>
                <a:srgbClr val="FFFFFF"/>
              </a:solidFill>
              <a:latin typeface="WenQuanYi"/>
            </a:endParaRPr>
          </a:p>
        </p:txBody>
      </p:sp>
      <p:sp>
        <p:nvSpPr>
          <p:cNvPr id="6" name="TextBox 6"/>
          <p:cNvSpPr txBox="1"/>
          <p:nvPr/>
        </p:nvSpPr>
        <p:spPr>
          <a:xfrm>
            <a:off x="462349" y="589595"/>
            <a:ext cx="10342333" cy="2617604"/>
          </a:xfrm>
          <a:prstGeom prst="rect">
            <a:avLst/>
          </a:prstGeom>
        </p:spPr>
        <p:txBody>
          <a:bodyPr lIns="0" tIns="0" rIns="0" bIns="0" rtlCol="0" anchor="t">
            <a:spAutoFit/>
          </a:bodyPr>
          <a:lstStyle/>
          <a:p>
            <a:pPr>
              <a:lnSpc>
                <a:spcPts val="11536"/>
              </a:lnSpc>
            </a:pPr>
            <a:r>
              <a:rPr lang="en-US" sz="10300" spc="360">
                <a:solidFill>
                  <a:srgbClr val="F6B204"/>
                </a:solidFill>
                <a:latin typeface="Anton Bold"/>
              </a:rPr>
              <a:t>WEBSITE</a:t>
            </a:r>
          </a:p>
          <a:p>
            <a:pPr algn="l">
              <a:lnSpc>
                <a:spcPts val="9073"/>
              </a:lnSpc>
            </a:pPr>
            <a:r>
              <a:rPr lang="en-US" sz="8100" spc="283">
                <a:solidFill>
                  <a:srgbClr val="F6B204"/>
                </a:solidFill>
                <a:latin typeface="Anton Bold"/>
              </a:rPr>
              <a:t>COMPONENTS</a:t>
            </a:r>
          </a:p>
        </p:txBody>
      </p:sp>
      <p:sp>
        <p:nvSpPr>
          <p:cNvPr id="7" name="TextBox 7"/>
          <p:cNvSpPr txBox="1"/>
          <p:nvPr/>
        </p:nvSpPr>
        <p:spPr>
          <a:xfrm>
            <a:off x="0" y="3305129"/>
            <a:ext cx="6394622" cy="3164204"/>
          </a:xfrm>
          <a:prstGeom prst="rect">
            <a:avLst/>
          </a:prstGeom>
        </p:spPr>
        <p:txBody>
          <a:bodyPr lIns="0" tIns="0" rIns="0" bIns="0" rtlCol="0" anchor="t">
            <a:spAutoFit/>
          </a:bodyPr>
          <a:lstStyle/>
          <a:p>
            <a:pPr marL="712480" lvl="1" indent="-356240">
              <a:lnSpc>
                <a:spcPts val="4620"/>
              </a:lnSpc>
              <a:buFont typeface="Arial"/>
              <a:buChar char="•"/>
            </a:pPr>
            <a:r>
              <a:rPr lang="en-US" sz="3300">
                <a:solidFill>
                  <a:srgbClr val="FFFFFF"/>
                </a:solidFill>
                <a:latin typeface="WenQuanYi"/>
              </a:rPr>
              <a:t>Autoplay loop Switch background music in the navigation bar</a:t>
            </a:r>
          </a:p>
          <a:p>
            <a:pPr marL="1036349" lvl="2" indent="-345450">
              <a:lnSpc>
                <a:spcPts val="3360"/>
              </a:lnSpc>
              <a:buFont typeface="Arial"/>
              <a:buChar char="⚬"/>
            </a:pPr>
            <a:r>
              <a:rPr lang="en-US" sz="2400">
                <a:solidFill>
                  <a:srgbClr val="FFFFFF"/>
                </a:solidFill>
                <a:latin typeface="WenQuanYi"/>
              </a:rPr>
              <a:t>Used `parallel` CSS class shown below:</a:t>
            </a:r>
          </a:p>
          <a:p>
            <a:pPr>
              <a:lnSpc>
                <a:spcPts val="4620"/>
              </a:lnSpc>
            </a:pPr>
            <a:endParaRPr lang="en-US" sz="2400">
              <a:solidFill>
                <a:srgbClr val="FFFFFF"/>
              </a:solidFill>
              <a:latin typeface="WenQuanYi"/>
            </a:endParaRPr>
          </a:p>
        </p:txBody>
      </p:sp>
      <p:sp>
        <p:nvSpPr>
          <p:cNvPr id="8" name="TextBox 8"/>
          <p:cNvSpPr txBox="1"/>
          <p:nvPr/>
        </p:nvSpPr>
        <p:spPr>
          <a:xfrm>
            <a:off x="1028700" y="5970736"/>
            <a:ext cx="5304032" cy="1887855"/>
          </a:xfrm>
          <a:prstGeom prst="rect">
            <a:avLst/>
          </a:prstGeom>
        </p:spPr>
        <p:txBody>
          <a:bodyPr lIns="0" tIns="0" rIns="0" bIns="0" rtlCol="0" anchor="t">
            <a:spAutoFit/>
          </a:bodyPr>
          <a:lstStyle/>
          <a:p>
            <a:pPr>
              <a:lnSpc>
                <a:spcPts val="2520"/>
              </a:lnSpc>
            </a:pPr>
            <a:r>
              <a:rPr lang="en-US" sz="1800">
                <a:solidFill>
                  <a:srgbClr val="FFFFFF"/>
                </a:solidFill>
                <a:latin typeface="WenQuanYi"/>
              </a:rPr>
              <a:t>.</a:t>
            </a:r>
            <a:r>
              <a:rPr lang="en-US" sz="1800">
                <a:solidFill>
                  <a:srgbClr val="F4BC33"/>
                </a:solidFill>
                <a:latin typeface="WenQuanYi"/>
              </a:rPr>
              <a:t>parallel </a:t>
            </a:r>
            <a:r>
              <a:rPr lang="en-US" sz="1800">
                <a:solidFill>
                  <a:srgbClr val="FFFFFF"/>
                </a:solidFill>
                <a:latin typeface="WenQuanYi"/>
              </a:rPr>
              <a:t>{</a:t>
            </a:r>
          </a:p>
          <a:p>
            <a:pPr>
              <a:lnSpc>
                <a:spcPts val="2520"/>
              </a:lnSpc>
            </a:pPr>
            <a:r>
              <a:rPr lang="en-US" sz="1800">
                <a:solidFill>
                  <a:srgbClr val="FFFFFF"/>
                </a:solidFill>
                <a:latin typeface="WenQuanYi"/>
              </a:rPr>
              <a:t>    </a:t>
            </a:r>
            <a:r>
              <a:rPr lang="en-US" sz="1800">
                <a:solidFill>
                  <a:srgbClr val="5CE1E6"/>
                </a:solidFill>
                <a:latin typeface="WenQuanYi"/>
              </a:rPr>
              <a:t>justify-content</a:t>
            </a:r>
            <a:r>
              <a:rPr lang="en-US" sz="1800">
                <a:solidFill>
                  <a:srgbClr val="FFFFFF"/>
                </a:solidFill>
                <a:latin typeface="WenQuanYi"/>
              </a:rPr>
              <a:t>: </a:t>
            </a:r>
            <a:r>
              <a:rPr lang="en-US" sz="1800">
                <a:solidFill>
                  <a:srgbClr val="EE8C00"/>
                </a:solidFill>
                <a:latin typeface="WenQuanYi"/>
              </a:rPr>
              <a:t>center</a:t>
            </a:r>
            <a:r>
              <a:rPr lang="en-US" sz="1800">
                <a:solidFill>
                  <a:srgbClr val="FFFFFF"/>
                </a:solidFill>
                <a:latin typeface="WenQuanYi"/>
              </a:rPr>
              <a:t>;</a:t>
            </a:r>
          </a:p>
          <a:p>
            <a:pPr>
              <a:lnSpc>
                <a:spcPts val="2520"/>
              </a:lnSpc>
            </a:pPr>
            <a:r>
              <a:rPr lang="en-US" sz="1800">
                <a:solidFill>
                  <a:srgbClr val="FFFFFF"/>
                </a:solidFill>
                <a:latin typeface="WenQuanYi"/>
              </a:rPr>
              <a:t>    </a:t>
            </a:r>
            <a:r>
              <a:rPr lang="en-US" sz="1800">
                <a:solidFill>
                  <a:srgbClr val="5CE1E6"/>
                </a:solidFill>
                <a:latin typeface="Arimo"/>
              </a:rPr>
              <a:t>display</a:t>
            </a:r>
            <a:r>
              <a:rPr lang="en-US" sz="1800">
                <a:solidFill>
                  <a:srgbClr val="FFFFFF"/>
                </a:solidFill>
                <a:latin typeface="Arimo"/>
              </a:rPr>
              <a:t>: </a:t>
            </a:r>
            <a:r>
              <a:rPr lang="en-US" sz="1800">
                <a:solidFill>
                  <a:srgbClr val="EE8C00"/>
                </a:solidFill>
                <a:latin typeface="Arimo"/>
              </a:rPr>
              <a:t>flex</a:t>
            </a:r>
            <a:r>
              <a:rPr lang="en-US" sz="1800">
                <a:solidFill>
                  <a:srgbClr val="FFFFFF"/>
                </a:solidFill>
                <a:latin typeface="Arimo"/>
              </a:rPr>
              <a:t>;</a:t>
            </a:r>
          </a:p>
          <a:p>
            <a:pPr>
              <a:lnSpc>
                <a:spcPts val="2520"/>
              </a:lnSpc>
            </a:pPr>
            <a:r>
              <a:rPr lang="en-US" sz="1800">
                <a:solidFill>
                  <a:srgbClr val="FFFFFF"/>
                </a:solidFill>
                <a:latin typeface="WenQuanYi"/>
              </a:rPr>
              <a:t>    </a:t>
            </a:r>
            <a:r>
              <a:rPr lang="en-US" sz="1800">
                <a:solidFill>
                  <a:srgbClr val="5CE1E6"/>
                </a:solidFill>
                <a:latin typeface="Arimo"/>
              </a:rPr>
              <a:t>flex-direction</a:t>
            </a:r>
            <a:r>
              <a:rPr lang="en-US" sz="1800">
                <a:solidFill>
                  <a:srgbClr val="FFFFFF"/>
                </a:solidFill>
                <a:latin typeface="Arimo"/>
              </a:rPr>
              <a:t>: </a:t>
            </a:r>
            <a:r>
              <a:rPr lang="en-US" sz="1800">
                <a:solidFill>
                  <a:srgbClr val="EE8C00"/>
                </a:solidFill>
                <a:latin typeface="Arimo"/>
              </a:rPr>
              <a:t>row</a:t>
            </a:r>
            <a:r>
              <a:rPr lang="en-US" sz="1800">
                <a:solidFill>
                  <a:srgbClr val="FFFFFF"/>
                </a:solidFill>
                <a:latin typeface="Arimo"/>
              </a:rPr>
              <a:t>;</a:t>
            </a:r>
          </a:p>
          <a:p>
            <a:pPr>
              <a:lnSpc>
                <a:spcPts val="2520"/>
              </a:lnSpc>
            </a:pPr>
            <a:r>
              <a:rPr lang="en-US" sz="1800">
                <a:solidFill>
                  <a:srgbClr val="FFFFFF"/>
                </a:solidFill>
                <a:latin typeface="WenQuanYi"/>
              </a:rPr>
              <a:t>    </a:t>
            </a:r>
            <a:r>
              <a:rPr lang="en-US" sz="1800">
                <a:solidFill>
                  <a:srgbClr val="5CE1E6"/>
                </a:solidFill>
                <a:latin typeface="Arimo"/>
              </a:rPr>
              <a:t>align-items</a:t>
            </a:r>
            <a:r>
              <a:rPr lang="en-US" sz="1800">
                <a:solidFill>
                  <a:srgbClr val="FFFFFF"/>
                </a:solidFill>
                <a:latin typeface="Arimo"/>
              </a:rPr>
              <a:t>: </a:t>
            </a:r>
            <a:r>
              <a:rPr lang="en-US" sz="1800">
                <a:solidFill>
                  <a:srgbClr val="EE8C00"/>
                </a:solidFill>
                <a:latin typeface="Arimo"/>
              </a:rPr>
              <a:t>center</a:t>
            </a:r>
            <a:r>
              <a:rPr lang="en-US" sz="1800">
                <a:solidFill>
                  <a:srgbClr val="FFFFFF"/>
                </a:solidFill>
                <a:latin typeface="Arimo"/>
              </a:rPr>
              <a:t>;</a:t>
            </a:r>
          </a:p>
          <a:p>
            <a:pPr>
              <a:lnSpc>
                <a:spcPts val="2520"/>
              </a:lnSpc>
            </a:pPr>
            <a:r>
              <a:rPr lang="en-US" sz="1800">
                <a:solidFill>
                  <a:srgbClr val="FFFFFF"/>
                </a:solidFill>
                <a:latin typeface="WenQuanYi"/>
              </a:rPr>
              <a:t>}</a:t>
            </a:r>
          </a:p>
        </p:txBody>
      </p:sp>
      <p:sp>
        <p:nvSpPr>
          <p:cNvPr id="9" name="TextBox 9"/>
          <p:cNvSpPr txBox="1"/>
          <p:nvPr/>
        </p:nvSpPr>
        <p:spPr>
          <a:xfrm>
            <a:off x="6924008" y="338355"/>
            <a:ext cx="1190823" cy="566950"/>
          </a:xfrm>
          <a:prstGeom prst="rect">
            <a:avLst/>
          </a:prstGeom>
        </p:spPr>
        <p:txBody>
          <a:bodyPr lIns="0" tIns="0" rIns="0" bIns="0" rtlCol="0" anchor="t">
            <a:spAutoFit/>
          </a:bodyPr>
          <a:lstStyle/>
          <a:p>
            <a:pPr>
              <a:lnSpc>
                <a:spcPts val="4760"/>
              </a:lnSpc>
            </a:pPr>
            <a:r>
              <a:rPr lang="en-US" sz="3400" dirty="0">
                <a:solidFill>
                  <a:srgbClr val="FFFFFF"/>
                </a:solidFill>
                <a:latin typeface="WenQuanYi"/>
              </a:rPr>
              <a:t>App.js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4509" y="0"/>
            <a:ext cx="19648713" cy="10648875"/>
            <a:chOff x="92710" y="92710"/>
            <a:chExt cx="5955681" cy="3227758"/>
          </a:xfrm>
        </p:grpSpPr>
        <p:sp>
          <p:nvSpPr>
            <p:cNvPr id="3" name="Freeform 3"/>
            <p:cNvSpPr/>
            <p:nvPr/>
          </p:nvSpPr>
          <p:spPr>
            <a:xfrm>
              <a:off x="92710" y="92710"/>
              <a:ext cx="5955681" cy="3227759"/>
            </a:xfrm>
            <a:custGeom>
              <a:avLst/>
              <a:gdLst/>
              <a:ahLst/>
              <a:cxnLst/>
              <a:rect l="l" t="t" r="r" b="b"/>
              <a:pathLst>
                <a:path w="5955681" h="3227759">
                  <a:moveTo>
                    <a:pt x="0" y="0"/>
                  </a:moveTo>
                  <a:lnTo>
                    <a:pt x="5955681" y="0"/>
                  </a:lnTo>
                  <a:lnTo>
                    <a:pt x="5955681" y="3227759"/>
                  </a:lnTo>
                  <a:lnTo>
                    <a:pt x="0" y="3227759"/>
                  </a:lnTo>
                  <a:close/>
                </a:path>
              </a:pathLst>
            </a:custGeom>
            <a:solidFill>
              <a:srgbClr val="000000"/>
            </a:solidFill>
          </p:spPr>
        </p:sp>
      </p:grpSp>
      <p:sp>
        <p:nvSpPr>
          <p:cNvPr id="4" name="TextBox 4"/>
          <p:cNvSpPr txBox="1"/>
          <p:nvPr/>
        </p:nvSpPr>
        <p:spPr>
          <a:xfrm>
            <a:off x="462349" y="589595"/>
            <a:ext cx="10342333" cy="2617604"/>
          </a:xfrm>
          <a:prstGeom prst="rect">
            <a:avLst/>
          </a:prstGeom>
        </p:spPr>
        <p:txBody>
          <a:bodyPr lIns="0" tIns="0" rIns="0" bIns="0" rtlCol="0" anchor="t">
            <a:spAutoFit/>
          </a:bodyPr>
          <a:lstStyle/>
          <a:p>
            <a:pPr>
              <a:lnSpc>
                <a:spcPts val="11536"/>
              </a:lnSpc>
            </a:pPr>
            <a:r>
              <a:rPr lang="en-US" sz="10300" spc="360">
                <a:solidFill>
                  <a:srgbClr val="F6B204"/>
                </a:solidFill>
                <a:latin typeface="Anton Bold"/>
              </a:rPr>
              <a:t>WEBSITE</a:t>
            </a:r>
          </a:p>
          <a:p>
            <a:pPr algn="l">
              <a:lnSpc>
                <a:spcPts val="9073"/>
              </a:lnSpc>
            </a:pPr>
            <a:r>
              <a:rPr lang="en-US" sz="8100" spc="283">
                <a:solidFill>
                  <a:srgbClr val="F6B204"/>
                </a:solidFill>
                <a:latin typeface="Anton Bold"/>
              </a:rPr>
              <a:t>COMPONENTS</a:t>
            </a:r>
          </a:p>
        </p:txBody>
      </p:sp>
      <p:sp>
        <p:nvSpPr>
          <p:cNvPr id="5" name="TextBox 5"/>
          <p:cNvSpPr txBox="1"/>
          <p:nvPr/>
        </p:nvSpPr>
        <p:spPr>
          <a:xfrm>
            <a:off x="0" y="3992882"/>
            <a:ext cx="6394622" cy="5265418"/>
          </a:xfrm>
          <a:prstGeom prst="rect">
            <a:avLst/>
          </a:prstGeom>
        </p:spPr>
        <p:txBody>
          <a:bodyPr lIns="0" tIns="0" rIns="0" bIns="0" rtlCol="0" anchor="t">
            <a:spAutoFit/>
          </a:bodyPr>
          <a:lstStyle/>
          <a:p>
            <a:pPr marL="712480" lvl="1" indent="-356240">
              <a:lnSpc>
                <a:spcPts val="4620"/>
              </a:lnSpc>
              <a:buFont typeface="Arial"/>
              <a:buChar char="•"/>
            </a:pPr>
            <a:r>
              <a:rPr lang="en-US" sz="3300">
                <a:solidFill>
                  <a:srgbClr val="FFFFFF"/>
                </a:solidFill>
                <a:latin typeface="WenQuanYi"/>
              </a:rPr>
              <a:t>The `card` CSS class demonstration</a:t>
            </a:r>
          </a:p>
          <a:p>
            <a:pPr marL="906812" lvl="2" indent="-302271">
              <a:lnSpc>
                <a:spcPts val="2940"/>
              </a:lnSpc>
              <a:buFont typeface="Arial"/>
              <a:buChar char="⚬"/>
            </a:pPr>
            <a:r>
              <a:rPr lang="en-US" sz="2100">
                <a:solidFill>
                  <a:srgbClr val="FFFFFF"/>
                </a:solidFill>
                <a:latin typeface="WenQuanYi"/>
              </a:rPr>
              <a:t>It is used in the 4 homepage panels, the survey questions, the flashcard page's card grid, the display of buttons linking to different articles on the article page, the display of both 节气 and different recipes on the recipe's page, and the description of the two background music</a:t>
            </a:r>
          </a:p>
          <a:p>
            <a:pPr marL="906812" lvl="2" indent="-302271">
              <a:lnSpc>
                <a:spcPts val="2940"/>
              </a:lnSpc>
              <a:buFont typeface="Arial"/>
              <a:buChar char="⚬"/>
            </a:pPr>
            <a:r>
              <a:rPr lang="en-US" sz="2100">
                <a:solidFill>
                  <a:srgbClr val="FFFFFF"/>
                </a:solidFill>
                <a:latin typeface="WenQuanYi"/>
              </a:rPr>
              <a:t>I will demonstrate how the cards are  positioned with auto-resize ability using the flashcard page (Flashcard.css, Flashcard.js, FlashcardList.js)</a:t>
            </a:r>
          </a:p>
        </p:txBody>
      </p:sp>
      <p:sp>
        <p:nvSpPr>
          <p:cNvPr id="6" name="TextBox 6"/>
          <p:cNvSpPr txBox="1"/>
          <p:nvPr/>
        </p:nvSpPr>
        <p:spPr>
          <a:xfrm>
            <a:off x="6913516" y="695643"/>
            <a:ext cx="5507084" cy="566950"/>
          </a:xfrm>
          <a:prstGeom prst="rect">
            <a:avLst/>
          </a:prstGeom>
        </p:spPr>
        <p:txBody>
          <a:bodyPr wrap="square" lIns="0" tIns="0" rIns="0" bIns="0" rtlCol="0" anchor="t">
            <a:spAutoFit/>
          </a:bodyPr>
          <a:lstStyle/>
          <a:p>
            <a:pPr>
              <a:lnSpc>
                <a:spcPts val="4760"/>
              </a:lnSpc>
            </a:pPr>
            <a:r>
              <a:rPr lang="en-US" sz="3400" dirty="0">
                <a:solidFill>
                  <a:srgbClr val="FFFFFF"/>
                </a:solidFill>
                <a:latin typeface="WenQuanYi"/>
              </a:rPr>
              <a:t>Flashcard.css &amp;&amp; Recipe.css</a:t>
            </a:r>
          </a:p>
        </p:txBody>
      </p:sp>
      <p:sp>
        <p:nvSpPr>
          <p:cNvPr id="7" name="TextBox 7"/>
          <p:cNvSpPr txBox="1"/>
          <p:nvPr/>
        </p:nvSpPr>
        <p:spPr>
          <a:xfrm>
            <a:off x="6913516" y="1384662"/>
            <a:ext cx="11011409" cy="8488680"/>
          </a:xfrm>
          <a:prstGeom prst="rect">
            <a:avLst/>
          </a:prstGeom>
        </p:spPr>
        <p:txBody>
          <a:bodyPr lIns="0" tIns="0" rIns="0" bIns="0" rtlCol="0" anchor="t">
            <a:spAutoFit/>
          </a:bodyPr>
          <a:lstStyle/>
          <a:p>
            <a:pPr>
              <a:lnSpc>
                <a:spcPts val="2520"/>
              </a:lnSpc>
            </a:pPr>
            <a:r>
              <a:rPr lang="en-US" sz="1800" dirty="0">
                <a:solidFill>
                  <a:srgbClr val="FFFFFF"/>
                </a:solidFill>
                <a:latin typeface="WenQuanYi"/>
              </a:rPr>
              <a:t>.</a:t>
            </a:r>
            <a:r>
              <a:rPr lang="en-US" sz="1800" dirty="0">
                <a:solidFill>
                  <a:srgbClr val="F6B204"/>
                </a:solidFill>
                <a:latin typeface="WenQuanYi"/>
              </a:rPr>
              <a:t>card </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display</a:t>
            </a:r>
            <a:r>
              <a:rPr lang="en-US" sz="1800" dirty="0">
                <a:solidFill>
                  <a:srgbClr val="FFFFFF"/>
                </a:solidFill>
                <a:latin typeface="WenQuanYi"/>
              </a:rPr>
              <a:t>: </a:t>
            </a:r>
            <a:r>
              <a:rPr lang="en-US" sz="1800" dirty="0">
                <a:solidFill>
                  <a:srgbClr val="EE8C00"/>
                </a:solidFill>
                <a:latin typeface="WenQuanYi"/>
              </a:rPr>
              <a:t>flex</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justify-content</a:t>
            </a:r>
            <a:r>
              <a:rPr lang="en-US" sz="1800" dirty="0">
                <a:solidFill>
                  <a:srgbClr val="FFFFFF"/>
                </a:solidFill>
                <a:latin typeface="WenQuanYi"/>
              </a:rPr>
              <a:t>: </a:t>
            </a:r>
            <a:r>
              <a:rPr lang="en-US" sz="1800" dirty="0">
                <a:solidFill>
                  <a:srgbClr val="EE8C00"/>
                </a:solidFill>
                <a:latin typeface="WenQuanYi"/>
              </a:rPr>
              <a:t>center</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align-items</a:t>
            </a:r>
            <a:r>
              <a:rPr lang="en-US" sz="1800" dirty="0">
                <a:solidFill>
                  <a:srgbClr val="FFFFFF"/>
                </a:solidFill>
                <a:latin typeface="WenQuanYi"/>
              </a:rPr>
              <a:t>: </a:t>
            </a:r>
            <a:r>
              <a:rPr lang="en-US" sz="1800" dirty="0">
                <a:solidFill>
                  <a:srgbClr val="EE8C00"/>
                </a:solidFill>
                <a:latin typeface="WenQuanYi"/>
              </a:rPr>
              <a:t>center</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position</a:t>
            </a:r>
            <a:r>
              <a:rPr lang="en-US" sz="1800" dirty="0">
                <a:solidFill>
                  <a:srgbClr val="FFFFFF"/>
                </a:solidFill>
                <a:latin typeface="WenQuanYi"/>
              </a:rPr>
              <a:t>: </a:t>
            </a:r>
            <a:r>
              <a:rPr lang="en-US" sz="1800" dirty="0">
                <a:solidFill>
                  <a:srgbClr val="EE8C00"/>
                </a:solidFill>
                <a:latin typeface="WenQuanYi"/>
              </a:rPr>
              <a:t>relative</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border-radius</a:t>
            </a:r>
            <a:r>
              <a:rPr lang="en-US" sz="1800" dirty="0">
                <a:solidFill>
                  <a:srgbClr val="FFFFFF"/>
                </a:solidFill>
                <a:latin typeface="WenQuanYi"/>
              </a:rPr>
              <a:t>: </a:t>
            </a:r>
            <a:r>
              <a:rPr lang="en-US" sz="1800" dirty="0">
                <a:solidFill>
                  <a:srgbClr val="EE8C00"/>
                </a:solidFill>
                <a:latin typeface="WenQuanYi"/>
              </a:rPr>
              <a:t>.25rem</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box-shadow</a:t>
            </a:r>
            <a:r>
              <a:rPr lang="en-US" sz="1800" dirty="0">
                <a:solidFill>
                  <a:srgbClr val="FFFFFF"/>
                </a:solidFill>
                <a:latin typeface="WenQuanYi"/>
              </a:rPr>
              <a:t>: </a:t>
            </a:r>
            <a:r>
              <a:rPr lang="en-US" sz="1800" dirty="0">
                <a:solidFill>
                  <a:srgbClr val="EE8C00"/>
                </a:solidFill>
                <a:latin typeface="WenQuanYi"/>
              </a:rPr>
              <a:t>0 0 5px 2px </a:t>
            </a:r>
            <a:r>
              <a:rPr lang="en-US" sz="1800" dirty="0" err="1">
                <a:solidFill>
                  <a:srgbClr val="EE8C00"/>
                </a:solidFill>
                <a:latin typeface="WenQuanYi"/>
              </a:rPr>
              <a:t>rgba</a:t>
            </a:r>
            <a:r>
              <a:rPr lang="en-US" sz="1800" dirty="0">
                <a:solidFill>
                  <a:srgbClr val="EE8C00"/>
                </a:solidFill>
                <a:latin typeface="WenQuanYi"/>
              </a:rPr>
              <a:t>(0, 0, 0, .3)</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background-color</a:t>
            </a:r>
            <a:r>
              <a:rPr lang="en-US" sz="1800" dirty="0">
                <a:solidFill>
                  <a:srgbClr val="FFFFFF"/>
                </a:solidFill>
                <a:latin typeface="WenQuanYi"/>
              </a:rPr>
              <a:t>: </a:t>
            </a:r>
            <a:r>
              <a:rPr lang="en-US" sz="1800" dirty="0">
                <a:solidFill>
                  <a:srgbClr val="EE8C00"/>
                </a:solidFill>
                <a:latin typeface="WenQuanYi"/>
              </a:rPr>
              <a:t>white</a:t>
            </a:r>
            <a:r>
              <a:rPr lang="en-US" sz="1800" dirty="0">
                <a:solidFill>
                  <a:srgbClr val="FFFFFF"/>
                </a:solidFill>
                <a:latin typeface="WenQuanYi"/>
              </a:rPr>
              <a:t>; </a:t>
            </a:r>
          </a:p>
          <a:p>
            <a:pPr>
              <a:lnSpc>
                <a:spcPts val="2520"/>
              </a:lnSpc>
            </a:pPr>
            <a:r>
              <a:rPr lang="en-US" sz="1800" dirty="0">
                <a:solidFill>
                  <a:srgbClr val="FFFFFF"/>
                </a:solidFill>
                <a:latin typeface="WenQuanYi"/>
              </a:rPr>
              <a:t>    </a:t>
            </a:r>
            <a:r>
              <a:rPr lang="en-US" sz="1800" dirty="0">
                <a:solidFill>
                  <a:srgbClr val="76ED8E"/>
                </a:solidFill>
                <a:latin typeface="WenQuanYi"/>
              </a:rPr>
              <a:t>/* background is overrode in different contexts with pictures or other color patterns */</a:t>
            </a:r>
          </a:p>
          <a:p>
            <a:pPr>
              <a:lnSpc>
                <a:spcPts val="2520"/>
              </a:lnSpc>
            </a:pPr>
            <a:r>
              <a:rPr lang="en-US" sz="1800" dirty="0">
                <a:solidFill>
                  <a:srgbClr val="76ED8E"/>
                </a:solidFill>
                <a:latin typeface="WenQuanYi"/>
              </a:rPr>
              <a:t>  </a:t>
            </a:r>
            <a:r>
              <a:rPr lang="en-US" sz="1800" dirty="0">
                <a:solidFill>
                  <a:srgbClr val="FFFFFF"/>
                </a:solidFill>
                <a:latin typeface="WenQuanYi"/>
              </a:rPr>
              <a:t>  </a:t>
            </a:r>
            <a:r>
              <a:rPr lang="en-US" sz="1800" dirty="0">
                <a:solidFill>
                  <a:srgbClr val="5CE1E6"/>
                </a:solidFill>
                <a:latin typeface="WenQuanYi"/>
              </a:rPr>
              <a:t>font-size</a:t>
            </a:r>
            <a:r>
              <a:rPr lang="en-US" sz="1800" dirty="0">
                <a:solidFill>
                  <a:srgbClr val="FFFFFF"/>
                </a:solidFill>
                <a:latin typeface="WenQuanYi"/>
              </a:rPr>
              <a:t>: </a:t>
            </a:r>
            <a:r>
              <a:rPr lang="en-US" sz="1800" dirty="0">
                <a:solidFill>
                  <a:srgbClr val="EE8C00"/>
                </a:solidFill>
                <a:latin typeface="WenQuanYi"/>
              </a:rPr>
              <a:t>25px</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76ED8E"/>
                </a:solidFill>
                <a:latin typeface="WenQuanYi"/>
              </a:rPr>
              <a:t>/* font size is overrode in different contexts with pictures or other color patterns */</a:t>
            </a:r>
          </a:p>
          <a:p>
            <a:pPr>
              <a:lnSpc>
                <a:spcPts val="2520"/>
              </a:lnSpc>
            </a:pPr>
            <a:r>
              <a:rPr lang="en-US" sz="1800" dirty="0">
                <a:solidFill>
                  <a:srgbClr val="FFFFFF"/>
                </a:solidFill>
                <a:latin typeface="WenQuanYi"/>
              </a:rPr>
              <a:t>    </a:t>
            </a:r>
            <a:r>
              <a:rPr lang="en-US" sz="1800" dirty="0">
                <a:solidFill>
                  <a:srgbClr val="5CE1E6"/>
                </a:solidFill>
                <a:latin typeface="WenQuanYi"/>
              </a:rPr>
              <a:t>font-family</a:t>
            </a:r>
            <a:r>
              <a:rPr lang="en-US" sz="1800" dirty="0">
                <a:solidFill>
                  <a:srgbClr val="FFFFFF"/>
                </a:solidFill>
                <a:latin typeface="WenQuanYi"/>
              </a:rPr>
              <a:t>: </a:t>
            </a:r>
            <a:r>
              <a:rPr lang="en-US" sz="1800" dirty="0">
                <a:solidFill>
                  <a:srgbClr val="EE8C00"/>
                </a:solidFill>
                <a:latin typeface="WenQuanYi"/>
              </a:rPr>
              <a:t>"Arial"</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transform-style</a:t>
            </a:r>
            <a:r>
              <a:rPr lang="en-US" sz="1800" dirty="0">
                <a:solidFill>
                  <a:srgbClr val="FFFFFF"/>
                </a:solidFill>
                <a:latin typeface="WenQuanYi"/>
              </a:rPr>
              <a:t>:</a:t>
            </a:r>
            <a:r>
              <a:rPr lang="en-US" sz="1800" dirty="0">
                <a:solidFill>
                  <a:srgbClr val="EE8C00"/>
                </a:solidFill>
                <a:latin typeface="WenQuanYi"/>
              </a:rPr>
              <a:t> preserve-3d</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transition</a:t>
            </a:r>
            <a:r>
              <a:rPr lang="en-US" sz="1800" dirty="0">
                <a:solidFill>
                  <a:srgbClr val="FFFFFF"/>
                </a:solidFill>
                <a:latin typeface="WenQuanYi"/>
              </a:rPr>
              <a:t>: </a:t>
            </a:r>
            <a:r>
              <a:rPr lang="en-US" sz="1800" dirty="0">
                <a:solidFill>
                  <a:srgbClr val="EE8C00"/>
                </a:solidFill>
                <a:latin typeface="WenQuanYi"/>
              </a:rPr>
              <a:t>150ms</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cursor</a:t>
            </a:r>
            <a:r>
              <a:rPr lang="en-US" sz="1800" dirty="0">
                <a:solidFill>
                  <a:srgbClr val="FFFFFF"/>
                </a:solidFill>
                <a:latin typeface="WenQuanYi"/>
              </a:rPr>
              <a:t>: </a:t>
            </a:r>
            <a:r>
              <a:rPr lang="en-US" sz="1800" dirty="0">
                <a:solidFill>
                  <a:srgbClr val="EE8C00"/>
                </a:solidFill>
                <a:latin typeface="WenQuanYi"/>
              </a:rPr>
              <a:t>pointer</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transform</a:t>
            </a:r>
            <a:r>
              <a:rPr lang="en-US" sz="1800" dirty="0">
                <a:solidFill>
                  <a:srgbClr val="FFFFFF"/>
                </a:solidFill>
                <a:latin typeface="WenQuanYi"/>
              </a:rPr>
              <a:t>: </a:t>
            </a:r>
            <a:r>
              <a:rPr lang="en-US" sz="1800" dirty="0">
                <a:solidFill>
                  <a:srgbClr val="FFA324"/>
                </a:solidFill>
                <a:latin typeface="WenQuanYi"/>
              </a:rPr>
              <a:t>perspective(1000px) </a:t>
            </a:r>
            <a:r>
              <a:rPr lang="en-US" sz="1800" dirty="0" err="1">
                <a:solidFill>
                  <a:srgbClr val="FFA324"/>
                </a:solidFill>
                <a:latin typeface="WenQuanYi"/>
              </a:rPr>
              <a:t>rotateY</a:t>
            </a:r>
            <a:r>
              <a:rPr lang="en-US" sz="1800" dirty="0">
                <a:solidFill>
                  <a:srgbClr val="FFA324"/>
                </a:solidFill>
                <a:latin typeface="WenQuanYi"/>
              </a:rPr>
              <a:t>(var(--rotate-y, 0)) </a:t>
            </a:r>
            <a:r>
              <a:rPr lang="en-US" sz="1800" dirty="0" err="1">
                <a:solidFill>
                  <a:srgbClr val="FFA324"/>
                </a:solidFill>
                <a:latin typeface="WenQuanYi"/>
              </a:rPr>
              <a:t>translateY</a:t>
            </a:r>
            <a:r>
              <a:rPr lang="en-US" sz="1800" dirty="0">
                <a:solidFill>
                  <a:srgbClr val="FFA324"/>
                </a:solidFill>
                <a:latin typeface="WenQuanYi"/>
              </a:rPr>
              <a:t>(var(--translate-y, 0))</a:t>
            </a:r>
            <a:r>
              <a:rPr lang="en-US" sz="1800" dirty="0">
                <a:solidFill>
                  <a:srgbClr val="FFFFFF"/>
                </a:solidFill>
                <a:latin typeface="WenQuanYi"/>
              </a:rPr>
              <a:t>;</a:t>
            </a:r>
          </a:p>
          <a:p>
            <a:pPr>
              <a:lnSpc>
                <a:spcPts val="2520"/>
              </a:lnSpc>
            </a:pPr>
            <a:r>
              <a:rPr lang="en-US" sz="1800" dirty="0">
                <a:solidFill>
                  <a:srgbClr val="FFFFFF"/>
                </a:solidFill>
                <a:latin typeface="WenQuanYi"/>
              </a:rPr>
              <a:t>}</a:t>
            </a:r>
          </a:p>
          <a:p>
            <a:pPr>
              <a:lnSpc>
                <a:spcPts val="2520"/>
              </a:lnSpc>
            </a:pPr>
            <a:endParaRPr lang="en-US" sz="1800" dirty="0">
              <a:solidFill>
                <a:srgbClr val="FFFFFF"/>
              </a:solidFill>
              <a:latin typeface="WenQuanYi"/>
            </a:endParaRPr>
          </a:p>
          <a:p>
            <a:pPr>
              <a:lnSpc>
                <a:spcPts val="2520"/>
              </a:lnSpc>
            </a:pPr>
            <a:r>
              <a:rPr lang="en-US" sz="1800" dirty="0">
                <a:solidFill>
                  <a:srgbClr val="FFFFFF"/>
                </a:solidFill>
                <a:latin typeface="WenQuanYi"/>
              </a:rPr>
              <a:t>.</a:t>
            </a:r>
            <a:r>
              <a:rPr lang="en-US" sz="1800" dirty="0" err="1">
                <a:solidFill>
                  <a:srgbClr val="F4BC33"/>
                </a:solidFill>
                <a:latin typeface="WenQuanYi"/>
              </a:rPr>
              <a:t>card:hover</a:t>
            </a:r>
            <a:r>
              <a:rPr lang="en-US" sz="1800" dirty="0">
                <a:solidFill>
                  <a:srgbClr val="F4BC33"/>
                </a:solidFill>
                <a:latin typeface="WenQuanYi"/>
              </a:rPr>
              <a:t> </a:t>
            </a:r>
            <a:r>
              <a:rPr lang="en-US" sz="1800" dirty="0">
                <a:solidFill>
                  <a:srgbClr val="FFFFFF"/>
                </a:solidFill>
                <a:latin typeface="WenQuanYi"/>
              </a:rPr>
              <a:t>{</a:t>
            </a:r>
          </a:p>
          <a:p>
            <a:pPr>
              <a:lnSpc>
                <a:spcPts val="2520"/>
              </a:lnSpc>
            </a:pPr>
            <a:r>
              <a:rPr lang="en-US" sz="1800" dirty="0">
                <a:solidFill>
                  <a:srgbClr val="5CE1E6"/>
                </a:solidFill>
                <a:latin typeface="WenQuanYi"/>
              </a:rPr>
              <a:t>    --translate-y</a:t>
            </a:r>
            <a:r>
              <a:rPr lang="en-US" sz="1800" dirty="0">
                <a:solidFill>
                  <a:srgbClr val="FFFFFF"/>
                </a:solidFill>
                <a:latin typeface="WenQuanYi"/>
              </a:rPr>
              <a:t>: </a:t>
            </a:r>
            <a:r>
              <a:rPr lang="en-US" sz="1800" dirty="0">
                <a:solidFill>
                  <a:srgbClr val="EE8C00"/>
                </a:solidFill>
                <a:latin typeface="WenQuanYi"/>
              </a:rPr>
              <a:t>-2px</a:t>
            </a:r>
            <a:r>
              <a:rPr lang="en-US" sz="1800" dirty="0">
                <a:solidFill>
                  <a:srgbClr val="FFFFFF"/>
                </a:solidFill>
                <a:latin typeface="WenQuanYi"/>
              </a:rPr>
              <a:t>;</a:t>
            </a:r>
          </a:p>
          <a:p>
            <a:pPr>
              <a:lnSpc>
                <a:spcPts val="2520"/>
              </a:lnSpc>
            </a:pPr>
            <a:r>
              <a:rPr lang="en-US" sz="1800" dirty="0">
                <a:solidFill>
                  <a:srgbClr val="5CE1E6"/>
                </a:solidFill>
                <a:latin typeface="WenQuanYi"/>
              </a:rPr>
              <a:t>    box-shadow</a:t>
            </a:r>
            <a:r>
              <a:rPr lang="en-US" sz="1800" dirty="0">
                <a:solidFill>
                  <a:srgbClr val="FFFFFF"/>
                </a:solidFill>
                <a:latin typeface="WenQuanYi"/>
              </a:rPr>
              <a:t>: </a:t>
            </a:r>
            <a:r>
              <a:rPr lang="en-US" sz="1800" dirty="0">
                <a:solidFill>
                  <a:srgbClr val="EE8C00"/>
                </a:solidFill>
                <a:latin typeface="WenQuanYi"/>
              </a:rPr>
              <a:t>0 0 5px 2px </a:t>
            </a:r>
            <a:r>
              <a:rPr lang="en-US" sz="1800" dirty="0" err="1">
                <a:solidFill>
                  <a:srgbClr val="EE8C00"/>
                </a:solidFill>
                <a:latin typeface="WenQuanYi"/>
              </a:rPr>
              <a:t>rgba</a:t>
            </a:r>
            <a:r>
              <a:rPr lang="en-US" sz="1800" dirty="0">
                <a:solidFill>
                  <a:srgbClr val="EE8C00"/>
                </a:solidFill>
                <a:latin typeface="WenQuanYi"/>
              </a:rPr>
              <a:t>(0, 0, 0, .5)</a:t>
            </a:r>
            <a:r>
              <a:rPr lang="en-US" sz="1800" dirty="0">
                <a:solidFill>
                  <a:srgbClr val="FFFFFF"/>
                </a:solidFill>
                <a:latin typeface="WenQuanYi"/>
              </a:rPr>
              <a:t>;</a:t>
            </a:r>
          </a:p>
          <a:p>
            <a:pPr>
              <a:lnSpc>
                <a:spcPts val="2520"/>
              </a:lnSpc>
            </a:pPr>
            <a:r>
              <a:rPr lang="en-US" sz="1800" dirty="0">
                <a:solidFill>
                  <a:srgbClr val="FFFFFF"/>
                </a:solidFill>
                <a:latin typeface="WenQuanYi"/>
              </a:rPr>
              <a:t>}</a:t>
            </a:r>
          </a:p>
          <a:p>
            <a:pPr>
              <a:lnSpc>
                <a:spcPts val="2520"/>
              </a:lnSpc>
            </a:pPr>
            <a:endParaRPr lang="en-US" sz="1800" dirty="0">
              <a:solidFill>
                <a:srgbClr val="FFFFFF"/>
              </a:solidFill>
              <a:latin typeface="WenQuanYi"/>
            </a:endParaRPr>
          </a:p>
          <a:p>
            <a:pPr>
              <a:lnSpc>
                <a:spcPts val="2520"/>
              </a:lnSpc>
            </a:pPr>
            <a:r>
              <a:rPr lang="en-US" sz="1800" dirty="0">
                <a:solidFill>
                  <a:srgbClr val="FFFFFF"/>
                </a:solidFill>
                <a:latin typeface="WenQuanYi"/>
              </a:rPr>
              <a:t>.</a:t>
            </a:r>
            <a:r>
              <a:rPr lang="en-US" sz="1800" dirty="0" err="1">
                <a:solidFill>
                  <a:srgbClr val="F4BC33"/>
                </a:solidFill>
                <a:latin typeface="WenQuanYi"/>
              </a:rPr>
              <a:t>card.flip</a:t>
            </a:r>
            <a:r>
              <a:rPr lang="en-US" sz="1800" dirty="0">
                <a:solidFill>
                  <a:srgbClr val="FFFFFF"/>
                </a:solidFill>
                <a:latin typeface="WenQuanYi"/>
              </a:rPr>
              <a:t> {</a:t>
            </a:r>
          </a:p>
          <a:p>
            <a:pPr>
              <a:lnSpc>
                <a:spcPts val="2520"/>
              </a:lnSpc>
            </a:pPr>
            <a:r>
              <a:rPr lang="en-US" sz="1800" dirty="0">
                <a:solidFill>
                  <a:srgbClr val="FFFFFF"/>
                </a:solidFill>
                <a:latin typeface="WenQuanYi"/>
              </a:rPr>
              <a:t>    </a:t>
            </a:r>
            <a:r>
              <a:rPr lang="en-US" sz="1800" dirty="0">
                <a:solidFill>
                  <a:srgbClr val="5CE1E6"/>
                </a:solidFill>
                <a:latin typeface="WenQuanYi"/>
              </a:rPr>
              <a:t>--rotate-y</a:t>
            </a:r>
            <a:r>
              <a:rPr lang="en-US" sz="1800" dirty="0">
                <a:solidFill>
                  <a:srgbClr val="FFFFFF"/>
                </a:solidFill>
                <a:latin typeface="WenQuanYi"/>
              </a:rPr>
              <a:t>: </a:t>
            </a:r>
            <a:r>
              <a:rPr lang="en-US" sz="1800" dirty="0">
                <a:solidFill>
                  <a:srgbClr val="EE8C00"/>
                </a:solidFill>
                <a:latin typeface="WenQuanYi"/>
              </a:rPr>
              <a:t>180deg</a:t>
            </a:r>
            <a:r>
              <a:rPr lang="en-US" sz="1800" dirty="0">
                <a:solidFill>
                  <a:srgbClr val="FFFFFF"/>
                </a:solidFill>
                <a:latin typeface="WenQuanYi"/>
              </a:rPr>
              <a:t>;</a:t>
            </a:r>
          </a:p>
          <a:p>
            <a:pPr>
              <a:lnSpc>
                <a:spcPts val="2520"/>
              </a:lnSpc>
            </a:pPr>
            <a:r>
              <a:rPr lang="en-US" sz="1800" dirty="0">
                <a:solidFill>
                  <a:srgbClr val="FFFFFF"/>
                </a:solidFill>
                <a:latin typeface="WenQuanYi"/>
              </a:rPr>
              <a:t>}</a:t>
            </a:r>
          </a:p>
          <a:p>
            <a:pPr>
              <a:lnSpc>
                <a:spcPts val="2520"/>
              </a:lnSpc>
            </a:pPr>
            <a:endParaRPr lang="en-US" sz="1800" dirty="0">
              <a:solidFill>
                <a:srgbClr val="FFFFFF"/>
              </a:solidFill>
              <a:latin typeface="WenQuanY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4509" y="0"/>
            <a:ext cx="19648713" cy="10648875"/>
            <a:chOff x="92710" y="92710"/>
            <a:chExt cx="5955681" cy="3227758"/>
          </a:xfrm>
        </p:grpSpPr>
        <p:sp>
          <p:nvSpPr>
            <p:cNvPr id="3" name="Freeform 3"/>
            <p:cNvSpPr/>
            <p:nvPr/>
          </p:nvSpPr>
          <p:spPr>
            <a:xfrm>
              <a:off x="92710" y="92710"/>
              <a:ext cx="5955681" cy="3227759"/>
            </a:xfrm>
            <a:custGeom>
              <a:avLst/>
              <a:gdLst/>
              <a:ahLst/>
              <a:cxnLst/>
              <a:rect l="l" t="t" r="r" b="b"/>
              <a:pathLst>
                <a:path w="5955681" h="3227759">
                  <a:moveTo>
                    <a:pt x="0" y="0"/>
                  </a:moveTo>
                  <a:lnTo>
                    <a:pt x="5955681" y="0"/>
                  </a:lnTo>
                  <a:lnTo>
                    <a:pt x="5955681" y="3227759"/>
                  </a:lnTo>
                  <a:lnTo>
                    <a:pt x="0" y="3227759"/>
                  </a:lnTo>
                  <a:close/>
                </a:path>
              </a:pathLst>
            </a:custGeom>
            <a:solidFill>
              <a:srgbClr val="000000"/>
            </a:solidFill>
          </p:spPr>
        </p:sp>
      </p:grpSp>
      <p:sp>
        <p:nvSpPr>
          <p:cNvPr id="4" name="TextBox 4"/>
          <p:cNvSpPr txBox="1"/>
          <p:nvPr/>
        </p:nvSpPr>
        <p:spPr>
          <a:xfrm>
            <a:off x="462349" y="589595"/>
            <a:ext cx="10342333" cy="2617604"/>
          </a:xfrm>
          <a:prstGeom prst="rect">
            <a:avLst/>
          </a:prstGeom>
        </p:spPr>
        <p:txBody>
          <a:bodyPr lIns="0" tIns="0" rIns="0" bIns="0" rtlCol="0" anchor="t">
            <a:spAutoFit/>
          </a:bodyPr>
          <a:lstStyle/>
          <a:p>
            <a:pPr>
              <a:lnSpc>
                <a:spcPts val="11536"/>
              </a:lnSpc>
            </a:pPr>
            <a:r>
              <a:rPr lang="en-US" sz="10300" spc="360">
                <a:solidFill>
                  <a:srgbClr val="F6B204"/>
                </a:solidFill>
                <a:latin typeface="Anton Bold"/>
              </a:rPr>
              <a:t>WEBSITE</a:t>
            </a:r>
          </a:p>
          <a:p>
            <a:pPr algn="l">
              <a:lnSpc>
                <a:spcPts val="9073"/>
              </a:lnSpc>
            </a:pPr>
            <a:r>
              <a:rPr lang="en-US" sz="8100" spc="283">
                <a:solidFill>
                  <a:srgbClr val="F6B204"/>
                </a:solidFill>
                <a:latin typeface="Anton Bold"/>
              </a:rPr>
              <a:t>COMPONENTS</a:t>
            </a:r>
          </a:p>
        </p:txBody>
      </p:sp>
      <p:sp>
        <p:nvSpPr>
          <p:cNvPr id="5" name="TextBox 5"/>
          <p:cNvSpPr txBox="1"/>
          <p:nvPr/>
        </p:nvSpPr>
        <p:spPr>
          <a:xfrm>
            <a:off x="6913516" y="1963894"/>
            <a:ext cx="4364084" cy="566950"/>
          </a:xfrm>
          <a:prstGeom prst="rect">
            <a:avLst/>
          </a:prstGeom>
        </p:spPr>
        <p:txBody>
          <a:bodyPr wrap="square" lIns="0" tIns="0" rIns="0" bIns="0" rtlCol="0" anchor="t">
            <a:spAutoFit/>
          </a:bodyPr>
          <a:lstStyle/>
          <a:p>
            <a:pPr>
              <a:lnSpc>
                <a:spcPts val="4760"/>
              </a:lnSpc>
            </a:pPr>
            <a:r>
              <a:rPr lang="en-US" sz="3400" dirty="0">
                <a:solidFill>
                  <a:srgbClr val="FFFFFF"/>
                </a:solidFill>
                <a:latin typeface="WenQuanYi"/>
              </a:rPr>
              <a:t>Flashcard.css</a:t>
            </a:r>
          </a:p>
        </p:txBody>
      </p:sp>
      <p:sp>
        <p:nvSpPr>
          <p:cNvPr id="6" name="TextBox 6"/>
          <p:cNvSpPr txBox="1"/>
          <p:nvPr/>
        </p:nvSpPr>
        <p:spPr>
          <a:xfrm>
            <a:off x="6913516" y="2818000"/>
            <a:ext cx="11011409" cy="5345430"/>
          </a:xfrm>
          <a:prstGeom prst="rect">
            <a:avLst/>
          </a:prstGeom>
        </p:spPr>
        <p:txBody>
          <a:bodyPr lIns="0" tIns="0" rIns="0" bIns="0" rtlCol="0" anchor="t">
            <a:spAutoFit/>
          </a:bodyPr>
          <a:lstStyle/>
          <a:p>
            <a:pPr>
              <a:lnSpc>
                <a:spcPts val="2520"/>
              </a:lnSpc>
            </a:pPr>
            <a:r>
              <a:rPr lang="en-US" sz="1800" dirty="0">
                <a:solidFill>
                  <a:srgbClr val="FFFFFF"/>
                </a:solidFill>
                <a:latin typeface="WenQuanYi"/>
              </a:rPr>
              <a:t>.</a:t>
            </a:r>
            <a:r>
              <a:rPr lang="en-US" sz="1800" dirty="0">
                <a:solidFill>
                  <a:srgbClr val="F4BC33"/>
                </a:solidFill>
                <a:latin typeface="WenQuanYi"/>
              </a:rPr>
              <a:t>card </a:t>
            </a:r>
            <a:r>
              <a:rPr lang="en-US" sz="1800" dirty="0">
                <a:solidFill>
                  <a:srgbClr val="FFFFFF"/>
                </a:solidFill>
                <a:latin typeface="WenQuanYi"/>
              </a:rPr>
              <a:t>.</a:t>
            </a:r>
            <a:r>
              <a:rPr lang="en-US" sz="1800" dirty="0">
                <a:solidFill>
                  <a:srgbClr val="F4BC33"/>
                </a:solidFill>
                <a:latin typeface="WenQuanYi"/>
              </a:rPr>
              <a:t>front</a:t>
            </a:r>
            <a:r>
              <a:rPr lang="en-US" sz="1800" dirty="0">
                <a:solidFill>
                  <a:srgbClr val="FFFFFF"/>
                </a:solidFill>
                <a:latin typeface="WenQuanYi"/>
              </a:rPr>
              <a:t>,</a:t>
            </a:r>
          </a:p>
          <a:p>
            <a:pPr>
              <a:lnSpc>
                <a:spcPts val="2520"/>
              </a:lnSpc>
            </a:pPr>
            <a:r>
              <a:rPr lang="en-US" sz="1800" dirty="0">
                <a:solidFill>
                  <a:srgbClr val="FFFFFF"/>
                </a:solidFill>
                <a:latin typeface="WenQuanYi"/>
              </a:rPr>
              <a:t>.</a:t>
            </a:r>
            <a:r>
              <a:rPr lang="en-US" sz="1800" dirty="0">
                <a:solidFill>
                  <a:srgbClr val="F4BC33"/>
                </a:solidFill>
                <a:latin typeface="WenQuanYi"/>
              </a:rPr>
              <a:t>card </a:t>
            </a:r>
            <a:r>
              <a:rPr lang="en-US" sz="1800" dirty="0">
                <a:solidFill>
                  <a:srgbClr val="FFFFFF"/>
                </a:solidFill>
                <a:latin typeface="WenQuanYi"/>
              </a:rPr>
              <a:t>.</a:t>
            </a:r>
            <a:r>
              <a:rPr lang="en-US" sz="1800" dirty="0">
                <a:solidFill>
                  <a:srgbClr val="F4BC33"/>
                </a:solidFill>
                <a:latin typeface="WenQuanYi"/>
              </a:rPr>
              <a:t>back </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position</a:t>
            </a:r>
            <a:r>
              <a:rPr lang="en-US" sz="1800" dirty="0">
                <a:solidFill>
                  <a:srgbClr val="FFFFFF"/>
                </a:solidFill>
                <a:latin typeface="WenQuanYi"/>
              </a:rPr>
              <a:t>: </a:t>
            </a:r>
            <a:r>
              <a:rPr lang="en-US" sz="1800" dirty="0">
                <a:solidFill>
                  <a:srgbClr val="EE8C00"/>
                </a:solidFill>
                <a:latin typeface="WenQuanYi"/>
              </a:rPr>
              <a:t>absolute</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padding</a:t>
            </a:r>
            <a:r>
              <a:rPr lang="en-US" sz="1800" dirty="0">
                <a:solidFill>
                  <a:srgbClr val="FFFFFF"/>
                </a:solidFill>
                <a:latin typeface="WenQuanYi"/>
              </a:rPr>
              <a:t>: </a:t>
            </a:r>
            <a:r>
              <a:rPr lang="en-US" sz="1800" dirty="0">
                <a:solidFill>
                  <a:srgbClr val="EE8C00"/>
                </a:solidFill>
                <a:latin typeface="WenQuanYi"/>
              </a:rPr>
              <a:t>1rem</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err="1">
                <a:solidFill>
                  <a:srgbClr val="5CE1E6"/>
                </a:solidFill>
                <a:latin typeface="WenQuanYi"/>
              </a:rPr>
              <a:t>backface</a:t>
            </a:r>
            <a:r>
              <a:rPr lang="en-US" sz="1800" dirty="0">
                <a:solidFill>
                  <a:srgbClr val="5CE1E6"/>
                </a:solidFill>
                <a:latin typeface="WenQuanYi"/>
              </a:rPr>
              <a:t>-visibility</a:t>
            </a:r>
            <a:r>
              <a:rPr lang="en-US" sz="1800" dirty="0">
                <a:solidFill>
                  <a:srgbClr val="FFFFFF"/>
                </a:solidFill>
                <a:latin typeface="WenQuanYi"/>
              </a:rPr>
              <a:t>: </a:t>
            </a:r>
            <a:r>
              <a:rPr lang="en-US" sz="1800" dirty="0">
                <a:solidFill>
                  <a:srgbClr val="EE8C00"/>
                </a:solidFill>
                <a:latin typeface="WenQuanYi"/>
              </a:rPr>
              <a:t>hidden</a:t>
            </a:r>
            <a:r>
              <a:rPr lang="en-US" sz="1800" dirty="0">
                <a:solidFill>
                  <a:srgbClr val="FFFFFF"/>
                </a:solidFill>
                <a:latin typeface="WenQuanYi"/>
              </a:rPr>
              <a:t>;</a:t>
            </a:r>
          </a:p>
          <a:p>
            <a:pPr>
              <a:lnSpc>
                <a:spcPts val="2520"/>
              </a:lnSpc>
            </a:pPr>
            <a:r>
              <a:rPr lang="en-US" sz="1800" dirty="0">
                <a:solidFill>
                  <a:srgbClr val="FFFFFF"/>
                </a:solidFill>
                <a:latin typeface="WenQuanYi"/>
              </a:rPr>
              <a:t>}</a:t>
            </a:r>
          </a:p>
          <a:p>
            <a:pPr>
              <a:lnSpc>
                <a:spcPts val="2520"/>
              </a:lnSpc>
            </a:pPr>
            <a:endParaRPr lang="en-US" sz="1800" dirty="0">
              <a:solidFill>
                <a:srgbClr val="FFFFFF"/>
              </a:solidFill>
              <a:latin typeface="WenQuanYi"/>
            </a:endParaRPr>
          </a:p>
          <a:p>
            <a:pPr>
              <a:lnSpc>
                <a:spcPts val="2520"/>
              </a:lnSpc>
            </a:pPr>
            <a:r>
              <a:rPr lang="en-US" sz="1800" dirty="0">
                <a:solidFill>
                  <a:srgbClr val="FFFFFF"/>
                </a:solidFill>
                <a:latin typeface="WenQuanYi"/>
              </a:rPr>
              <a:t>.</a:t>
            </a:r>
            <a:r>
              <a:rPr lang="en-US" sz="1800" dirty="0">
                <a:solidFill>
                  <a:srgbClr val="F4BC33"/>
                </a:solidFill>
                <a:latin typeface="WenQuanYi"/>
              </a:rPr>
              <a:t>card </a:t>
            </a:r>
            <a:r>
              <a:rPr lang="en-US" sz="1800" dirty="0">
                <a:solidFill>
                  <a:srgbClr val="FFFFFF"/>
                </a:solidFill>
                <a:latin typeface="WenQuanYi"/>
              </a:rPr>
              <a:t>.</a:t>
            </a:r>
            <a:r>
              <a:rPr lang="en-US" sz="1800" dirty="0">
                <a:solidFill>
                  <a:srgbClr val="F4BC33"/>
                </a:solidFill>
                <a:latin typeface="WenQuanYi"/>
              </a:rPr>
              <a:t>back </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transform</a:t>
            </a:r>
            <a:r>
              <a:rPr lang="en-US" sz="1800" dirty="0">
                <a:solidFill>
                  <a:srgbClr val="FFFFFF"/>
                </a:solidFill>
                <a:latin typeface="WenQuanYi"/>
              </a:rPr>
              <a:t>:</a:t>
            </a:r>
            <a:r>
              <a:rPr lang="en-US" sz="1800" dirty="0">
                <a:solidFill>
                  <a:srgbClr val="EE8C00"/>
                </a:solidFill>
                <a:latin typeface="WenQuanYi"/>
              </a:rPr>
              <a:t> </a:t>
            </a:r>
            <a:r>
              <a:rPr lang="en-US" sz="1800" dirty="0" err="1">
                <a:solidFill>
                  <a:srgbClr val="EE8C00"/>
                </a:solidFill>
                <a:latin typeface="WenQuanYi"/>
              </a:rPr>
              <a:t>rotateY</a:t>
            </a:r>
            <a:r>
              <a:rPr lang="en-US" sz="1800" dirty="0">
                <a:solidFill>
                  <a:srgbClr val="EE8C00"/>
                </a:solidFill>
                <a:latin typeface="WenQuanYi"/>
              </a:rPr>
              <a:t>(180deg)</a:t>
            </a:r>
            <a:r>
              <a:rPr lang="en-US" sz="1800" dirty="0">
                <a:solidFill>
                  <a:srgbClr val="FFFFFF"/>
                </a:solidFill>
                <a:latin typeface="WenQuanYi"/>
              </a:rPr>
              <a:t>;</a:t>
            </a:r>
          </a:p>
          <a:p>
            <a:pPr>
              <a:lnSpc>
                <a:spcPts val="2520"/>
              </a:lnSpc>
            </a:pPr>
            <a:r>
              <a:rPr lang="en-US" sz="1800" dirty="0">
                <a:solidFill>
                  <a:srgbClr val="FFFFFF"/>
                </a:solidFill>
                <a:latin typeface="WenQuanYi"/>
              </a:rPr>
              <a:t>}</a:t>
            </a:r>
          </a:p>
          <a:p>
            <a:pPr>
              <a:lnSpc>
                <a:spcPts val="2520"/>
              </a:lnSpc>
            </a:pPr>
            <a:endParaRPr lang="en-US" sz="1800" dirty="0">
              <a:solidFill>
                <a:srgbClr val="FFFFFF"/>
              </a:solidFill>
              <a:latin typeface="WenQuanYi"/>
            </a:endParaRPr>
          </a:p>
          <a:p>
            <a:pPr>
              <a:lnSpc>
                <a:spcPts val="2520"/>
              </a:lnSpc>
            </a:pPr>
            <a:r>
              <a:rPr lang="en-US" sz="1800" dirty="0">
                <a:solidFill>
                  <a:srgbClr val="FFFFFF"/>
                </a:solidFill>
                <a:latin typeface="WenQuanYi"/>
              </a:rPr>
              <a:t>.</a:t>
            </a:r>
            <a:r>
              <a:rPr lang="en-US" sz="1800" dirty="0">
                <a:solidFill>
                  <a:srgbClr val="F4BC33"/>
                </a:solidFill>
                <a:latin typeface="WenQuanYi"/>
              </a:rPr>
              <a:t>card-grid</a:t>
            </a:r>
            <a:r>
              <a:rPr lang="en-US" sz="1800" dirty="0">
                <a:solidFill>
                  <a:srgbClr val="FFFFFF"/>
                </a:solidFill>
                <a:latin typeface="WenQuanYi"/>
              </a:rPr>
              <a:t> {</a:t>
            </a:r>
          </a:p>
          <a:p>
            <a:pPr>
              <a:lnSpc>
                <a:spcPts val="2520"/>
              </a:lnSpc>
            </a:pPr>
            <a:r>
              <a:rPr lang="en-US" sz="1800" dirty="0">
                <a:solidFill>
                  <a:srgbClr val="FFFFFF"/>
                </a:solidFill>
                <a:latin typeface="WenQuanYi"/>
              </a:rPr>
              <a:t>    </a:t>
            </a:r>
            <a:r>
              <a:rPr lang="en-US" sz="1800" dirty="0">
                <a:solidFill>
                  <a:srgbClr val="5CE1E6"/>
                </a:solidFill>
                <a:latin typeface="WenQuanYi"/>
              </a:rPr>
              <a:t>display</a:t>
            </a:r>
            <a:r>
              <a:rPr lang="en-US" sz="1800" dirty="0">
                <a:solidFill>
                  <a:srgbClr val="FFFFFF"/>
                </a:solidFill>
                <a:latin typeface="WenQuanYi"/>
              </a:rPr>
              <a:t>: </a:t>
            </a:r>
            <a:r>
              <a:rPr lang="en-US" sz="1800" dirty="0">
                <a:solidFill>
                  <a:srgbClr val="EE8C00"/>
                </a:solidFill>
                <a:latin typeface="WenQuanYi"/>
              </a:rPr>
              <a:t>grid</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align-items</a:t>
            </a:r>
            <a:r>
              <a:rPr lang="en-US" sz="1800" dirty="0">
                <a:solidFill>
                  <a:srgbClr val="FFFFFF"/>
                </a:solidFill>
                <a:latin typeface="WenQuanYi"/>
              </a:rPr>
              <a:t>: </a:t>
            </a:r>
            <a:r>
              <a:rPr lang="en-US" sz="1800" dirty="0">
                <a:solidFill>
                  <a:srgbClr val="EE8C00"/>
                </a:solidFill>
                <a:latin typeface="WenQuanYi"/>
              </a:rPr>
              <a:t>center</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grid-template-columns</a:t>
            </a:r>
            <a:r>
              <a:rPr lang="en-US" sz="1800" dirty="0">
                <a:solidFill>
                  <a:srgbClr val="FFFFFF"/>
                </a:solidFill>
                <a:latin typeface="WenQuanYi"/>
              </a:rPr>
              <a:t>: </a:t>
            </a:r>
            <a:r>
              <a:rPr lang="en-US" sz="1800" dirty="0">
                <a:solidFill>
                  <a:srgbClr val="EE8C00"/>
                </a:solidFill>
                <a:latin typeface="WenQuanYi"/>
              </a:rPr>
              <a:t>repeat(auto-fill, minmax(510px, 1fr))</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gap</a:t>
            </a:r>
            <a:r>
              <a:rPr lang="en-US" sz="1800" dirty="0">
                <a:solidFill>
                  <a:srgbClr val="FFFFFF"/>
                </a:solidFill>
                <a:latin typeface="WenQuanYi"/>
              </a:rPr>
              <a:t>: </a:t>
            </a:r>
            <a:r>
              <a:rPr lang="en-US" sz="1800" dirty="0">
                <a:solidFill>
                  <a:srgbClr val="EE8C00"/>
                </a:solidFill>
                <a:latin typeface="WenQuanYi"/>
              </a:rPr>
              <a:t>1rem</a:t>
            </a:r>
            <a:r>
              <a:rPr lang="en-US" sz="1800" dirty="0">
                <a:solidFill>
                  <a:srgbClr val="FFFFFF"/>
                </a:solidFill>
                <a:latin typeface="WenQuanYi"/>
              </a:rPr>
              <a:t>;</a:t>
            </a:r>
          </a:p>
          <a:p>
            <a:pPr>
              <a:lnSpc>
                <a:spcPts val="2520"/>
              </a:lnSpc>
            </a:pPr>
            <a:r>
              <a:rPr lang="en-US" sz="1800" dirty="0">
                <a:solidFill>
                  <a:srgbClr val="FFFFFF"/>
                </a:solidFill>
                <a:latin typeface="WenQuanYi"/>
              </a:rPr>
              <a:t>}</a:t>
            </a:r>
          </a:p>
        </p:txBody>
      </p:sp>
      <p:sp>
        <p:nvSpPr>
          <p:cNvPr id="7" name="TextBox 7"/>
          <p:cNvSpPr txBox="1"/>
          <p:nvPr/>
        </p:nvSpPr>
        <p:spPr>
          <a:xfrm>
            <a:off x="0" y="3992882"/>
            <a:ext cx="6394622" cy="5265418"/>
          </a:xfrm>
          <a:prstGeom prst="rect">
            <a:avLst/>
          </a:prstGeom>
        </p:spPr>
        <p:txBody>
          <a:bodyPr lIns="0" tIns="0" rIns="0" bIns="0" rtlCol="0" anchor="t">
            <a:spAutoFit/>
          </a:bodyPr>
          <a:lstStyle/>
          <a:p>
            <a:pPr marL="712480" lvl="1" indent="-356240">
              <a:lnSpc>
                <a:spcPts val="4620"/>
              </a:lnSpc>
              <a:buFont typeface="Arial"/>
              <a:buChar char="•"/>
            </a:pPr>
            <a:r>
              <a:rPr lang="en-US" sz="3300">
                <a:solidFill>
                  <a:srgbClr val="FFFFFF"/>
                </a:solidFill>
                <a:latin typeface="WenQuanYi"/>
              </a:rPr>
              <a:t>The `card` CSS class demonstration</a:t>
            </a:r>
          </a:p>
          <a:p>
            <a:pPr marL="906812" lvl="2" indent="-302271">
              <a:lnSpc>
                <a:spcPts val="2940"/>
              </a:lnSpc>
              <a:buFont typeface="Arial"/>
              <a:buChar char="⚬"/>
            </a:pPr>
            <a:r>
              <a:rPr lang="en-US" sz="2100">
                <a:solidFill>
                  <a:srgbClr val="FFFFFF"/>
                </a:solidFill>
                <a:latin typeface="WenQuanYi"/>
              </a:rPr>
              <a:t>It is used in the 4 homepage panels, the survey questions, the flashcard page's card grid, the display of buttons linking to different articles on the article page, the display of both 节气 and different recipes on the recipe's page, and the description of the two background music</a:t>
            </a:r>
          </a:p>
          <a:p>
            <a:pPr marL="906812" lvl="2" indent="-302271">
              <a:lnSpc>
                <a:spcPts val="2940"/>
              </a:lnSpc>
              <a:buFont typeface="Arial"/>
              <a:buChar char="⚬"/>
            </a:pPr>
            <a:r>
              <a:rPr lang="en-US" sz="2100">
                <a:solidFill>
                  <a:srgbClr val="FFFFFF"/>
                </a:solidFill>
                <a:latin typeface="WenQuanYi"/>
              </a:rPr>
              <a:t>I will demonstrate how the cards are  positioned with auto-resize ability using the flashcard page (Flashcard.css, Flashcard.js, FlashcardList.js)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4509" y="0"/>
            <a:ext cx="19648713" cy="10648875"/>
            <a:chOff x="92710" y="92710"/>
            <a:chExt cx="5955681" cy="3227758"/>
          </a:xfrm>
        </p:grpSpPr>
        <p:sp>
          <p:nvSpPr>
            <p:cNvPr id="3" name="Freeform 3"/>
            <p:cNvSpPr/>
            <p:nvPr/>
          </p:nvSpPr>
          <p:spPr>
            <a:xfrm>
              <a:off x="92710" y="92710"/>
              <a:ext cx="5955681" cy="3227759"/>
            </a:xfrm>
            <a:custGeom>
              <a:avLst/>
              <a:gdLst/>
              <a:ahLst/>
              <a:cxnLst/>
              <a:rect l="l" t="t" r="r" b="b"/>
              <a:pathLst>
                <a:path w="5955681" h="3227759">
                  <a:moveTo>
                    <a:pt x="0" y="0"/>
                  </a:moveTo>
                  <a:lnTo>
                    <a:pt x="5955681" y="0"/>
                  </a:lnTo>
                  <a:lnTo>
                    <a:pt x="5955681" y="3227759"/>
                  </a:lnTo>
                  <a:lnTo>
                    <a:pt x="0" y="3227759"/>
                  </a:lnTo>
                  <a:close/>
                </a:path>
              </a:pathLst>
            </a:custGeom>
            <a:solidFill>
              <a:srgbClr val="000000"/>
            </a:solidFill>
          </p:spPr>
        </p:sp>
      </p:grpSp>
      <p:sp>
        <p:nvSpPr>
          <p:cNvPr id="4" name="TextBox 4"/>
          <p:cNvSpPr txBox="1"/>
          <p:nvPr/>
        </p:nvSpPr>
        <p:spPr>
          <a:xfrm>
            <a:off x="462349" y="589595"/>
            <a:ext cx="10342333" cy="2617604"/>
          </a:xfrm>
          <a:prstGeom prst="rect">
            <a:avLst/>
          </a:prstGeom>
        </p:spPr>
        <p:txBody>
          <a:bodyPr lIns="0" tIns="0" rIns="0" bIns="0" rtlCol="0" anchor="t">
            <a:spAutoFit/>
          </a:bodyPr>
          <a:lstStyle/>
          <a:p>
            <a:pPr>
              <a:lnSpc>
                <a:spcPts val="11536"/>
              </a:lnSpc>
            </a:pPr>
            <a:r>
              <a:rPr lang="en-US" sz="10300" spc="360">
                <a:solidFill>
                  <a:srgbClr val="F6B204"/>
                </a:solidFill>
                <a:latin typeface="Anton Bold"/>
              </a:rPr>
              <a:t>WEBSITE</a:t>
            </a:r>
          </a:p>
          <a:p>
            <a:pPr algn="l">
              <a:lnSpc>
                <a:spcPts val="9073"/>
              </a:lnSpc>
            </a:pPr>
            <a:r>
              <a:rPr lang="en-US" sz="8100" spc="283">
                <a:solidFill>
                  <a:srgbClr val="F6B204"/>
                </a:solidFill>
                <a:latin typeface="Anton Bold"/>
              </a:rPr>
              <a:t>COMPONENTS</a:t>
            </a:r>
          </a:p>
        </p:txBody>
      </p:sp>
      <p:sp>
        <p:nvSpPr>
          <p:cNvPr id="5" name="TextBox 5"/>
          <p:cNvSpPr txBox="1"/>
          <p:nvPr/>
        </p:nvSpPr>
        <p:spPr>
          <a:xfrm>
            <a:off x="6865243" y="-8368"/>
            <a:ext cx="2278757" cy="566950"/>
          </a:xfrm>
          <a:prstGeom prst="rect">
            <a:avLst/>
          </a:prstGeom>
        </p:spPr>
        <p:txBody>
          <a:bodyPr lIns="0" tIns="0" rIns="0" bIns="0" rtlCol="0" anchor="t">
            <a:spAutoFit/>
          </a:bodyPr>
          <a:lstStyle/>
          <a:p>
            <a:pPr>
              <a:lnSpc>
                <a:spcPts val="4760"/>
              </a:lnSpc>
            </a:pPr>
            <a:r>
              <a:rPr lang="en-US" sz="3400" dirty="0">
                <a:solidFill>
                  <a:srgbClr val="FFFFFF"/>
                </a:solidFill>
                <a:latin typeface="WenQuanYi"/>
              </a:rPr>
              <a:t>Flashcard.js</a:t>
            </a:r>
          </a:p>
        </p:txBody>
      </p:sp>
      <p:sp>
        <p:nvSpPr>
          <p:cNvPr id="6" name="TextBox 6"/>
          <p:cNvSpPr txBox="1"/>
          <p:nvPr/>
        </p:nvSpPr>
        <p:spPr>
          <a:xfrm>
            <a:off x="6865243" y="607658"/>
            <a:ext cx="11151844" cy="5031104"/>
          </a:xfrm>
          <a:prstGeom prst="rect">
            <a:avLst/>
          </a:prstGeom>
        </p:spPr>
        <p:txBody>
          <a:bodyPr lIns="0" tIns="0" rIns="0" bIns="0" rtlCol="0" anchor="t">
            <a:spAutoFit/>
          </a:bodyPr>
          <a:lstStyle/>
          <a:p>
            <a:pPr>
              <a:lnSpc>
                <a:spcPts val="2520"/>
              </a:lnSpc>
            </a:pPr>
            <a:r>
              <a:rPr lang="en-US" sz="1800">
                <a:solidFill>
                  <a:srgbClr val="CB6CE6"/>
                </a:solidFill>
                <a:latin typeface="WenQuanYi"/>
              </a:rPr>
              <a:t>export default</a:t>
            </a:r>
            <a:r>
              <a:rPr lang="en-US" sz="1800">
                <a:solidFill>
                  <a:srgbClr val="AC97E9"/>
                </a:solidFill>
                <a:latin typeface="WenQuanYi"/>
              </a:rPr>
              <a:t> </a:t>
            </a:r>
            <a:r>
              <a:rPr lang="en-US" sz="1800">
                <a:solidFill>
                  <a:srgbClr val="5FC5F6"/>
                </a:solidFill>
                <a:latin typeface="WenQuanYi"/>
              </a:rPr>
              <a:t>function </a:t>
            </a:r>
            <a:r>
              <a:rPr lang="en-US" sz="1800">
                <a:solidFill>
                  <a:srgbClr val="F6B204"/>
                </a:solidFill>
                <a:latin typeface="WenQuanYi"/>
              </a:rPr>
              <a:t>Flashcard</a:t>
            </a:r>
            <a:r>
              <a:rPr lang="en-US" sz="1800">
                <a:solidFill>
                  <a:srgbClr val="FFFFFF"/>
                </a:solidFill>
                <a:latin typeface="WenQuanYi"/>
              </a:rPr>
              <a:t>(</a:t>
            </a:r>
            <a:r>
              <a:rPr lang="en-US" sz="1800">
                <a:solidFill>
                  <a:srgbClr val="CB6CE6"/>
                </a:solidFill>
                <a:latin typeface="WenQuanYi"/>
              </a:rPr>
              <a:t>{</a:t>
            </a:r>
            <a:r>
              <a:rPr lang="en-US" sz="1800">
                <a:solidFill>
                  <a:srgbClr val="FFFFFF"/>
                </a:solidFill>
                <a:latin typeface="WenQuanYi"/>
              </a:rPr>
              <a:t> </a:t>
            </a:r>
            <a:r>
              <a:rPr lang="en-US" sz="1800">
                <a:solidFill>
                  <a:srgbClr val="5CE1E6"/>
                </a:solidFill>
                <a:latin typeface="WenQuanYi"/>
              </a:rPr>
              <a:t>flashcard </a:t>
            </a:r>
            <a:r>
              <a:rPr lang="en-US" sz="1800">
                <a:solidFill>
                  <a:srgbClr val="CB6CE6"/>
                </a:solidFill>
                <a:latin typeface="WenQuanYi"/>
              </a:rPr>
              <a:t>}</a:t>
            </a:r>
            <a:r>
              <a:rPr lang="en-US" sz="1800">
                <a:solidFill>
                  <a:srgbClr val="FFFFFF"/>
                </a:solidFill>
                <a:latin typeface="WenQuanYi"/>
              </a:rPr>
              <a:t>) {</a:t>
            </a:r>
          </a:p>
          <a:p>
            <a:pPr>
              <a:lnSpc>
                <a:spcPts val="2520"/>
              </a:lnSpc>
            </a:pPr>
            <a:r>
              <a:rPr lang="en-US" sz="1800">
                <a:solidFill>
                  <a:srgbClr val="FFFFFF"/>
                </a:solidFill>
                <a:latin typeface="WenQuanYi"/>
              </a:rPr>
              <a:t>    </a:t>
            </a:r>
            <a:r>
              <a:rPr lang="en-US" sz="1800">
                <a:solidFill>
                  <a:srgbClr val="5FC5F6"/>
                </a:solidFill>
                <a:latin typeface="WenQuanYi"/>
              </a:rPr>
              <a:t>const</a:t>
            </a:r>
            <a:r>
              <a:rPr lang="en-US" sz="1800">
                <a:solidFill>
                  <a:srgbClr val="CB6CE6"/>
                </a:solidFill>
                <a:latin typeface="WenQuanYi"/>
              </a:rPr>
              <a:t> </a:t>
            </a:r>
            <a:r>
              <a:rPr lang="en-US" sz="1800">
                <a:solidFill>
                  <a:srgbClr val="FFFFFF"/>
                </a:solidFill>
                <a:latin typeface="WenQuanYi"/>
              </a:rPr>
              <a:t>[</a:t>
            </a:r>
            <a:r>
              <a:rPr lang="en-US" sz="1800">
                <a:solidFill>
                  <a:srgbClr val="5CE1E6"/>
                </a:solidFill>
                <a:latin typeface="WenQuanYi"/>
              </a:rPr>
              <a:t>flip</a:t>
            </a:r>
            <a:r>
              <a:rPr lang="en-US" sz="1800">
                <a:solidFill>
                  <a:srgbClr val="FFFFFF"/>
                </a:solidFill>
                <a:latin typeface="WenQuanYi"/>
              </a:rPr>
              <a:t>, </a:t>
            </a:r>
            <a:r>
              <a:rPr lang="en-US" sz="1800">
                <a:solidFill>
                  <a:srgbClr val="F4BC33"/>
                </a:solidFill>
                <a:latin typeface="WenQuanYi"/>
              </a:rPr>
              <a:t>setFlip</a:t>
            </a:r>
            <a:r>
              <a:rPr lang="en-US" sz="1800">
                <a:solidFill>
                  <a:srgbClr val="FFFFFF"/>
                </a:solidFill>
                <a:latin typeface="WenQuanYi"/>
              </a:rPr>
              <a:t>] = </a:t>
            </a:r>
            <a:r>
              <a:rPr lang="en-US" sz="1800">
                <a:solidFill>
                  <a:srgbClr val="F4BC33"/>
                </a:solidFill>
                <a:latin typeface="WenQuanYi"/>
              </a:rPr>
              <a:t>useState</a:t>
            </a:r>
            <a:r>
              <a:rPr lang="en-US" sz="1800">
                <a:solidFill>
                  <a:srgbClr val="FFFFFF"/>
                </a:solidFill>
                <a:latin typeface="WenQuanYi"/>
              </a:rPr>
              <a:t>(</a:t>
            </a:r>
            <a:r>
              <a:rPr lang="en-US" sz="1800">
                <a:solidFill>
                  <a:srgbClr val="5FC5F6"/>
                </a:solidFill>
                <a:latin typeface="WenQuanYi"/>
              </a:rPr>
              <a:t>false</a:t>
            </a:r>
            <a:r>
              <a:rPr lang="en-US" sz="1800">
                <a:solidFill>
                  <a:srgbClr val="FFFFFF"/>
                </a:solidFill>
                <a:latin typeface="WenQuanYi"/>
              </a:rPr>
              <a:t>)</a:t>
            </a:r>
          </a:p>
          <a:p>
            <a:pPr>
              <a:lnSpc>
                <a:spcPts val="2520"/>
              </a:lnSpc>
            </a:pPr>
            <a:r>
              <a:rPr lang="en-US" sz="1800">
                <a:solidFill>
                  <a:srgbClr val="FFFFFF"/>
                </a:solidFill>
                <a:latin typeface="WenQuanYi"/>
              </a:rPr>
              <a:t>    </a:t>
            </a:r>
            <a:r>
              <a:rPr lang="en-US" sz="1800">
                <a:solidFill>
                  <a:srgbClr val="CB6CE6"/>
                </a:solidFill>
                <a:latin typeface="WenQuanYi"/>
              </a:rPr>
              <a:t>return </a:t>
            </a:r>
            <a:r>
              <a:rPr lang="en-US" sz="1800">
                <a:solidFill>
                  <a:srgbClr val="FFFFFF"/>
                </a:solidFill>
                <a:latin typeface="WenQuanYi"/>
              </a:rPr>
              <a:t>(</a:t>
            </a:r>
          </a:p>
          <a:p>
            <a:pPr>
              <a:lnSpc>
                <a:spcPts val="2520"/>
              </a:lnSpc>
            </a:pPr>
            <a:r>
              <a:rPr lang="en-US" sz="1800">
                <a:solidFill>
                  <a:srgbClr val="FFFFFF"/>
                </a:solidFill>
                <a:latin typeface="WenQuanYi"/>
              </a:rPr>
              <a:t>        </a:t>
            </a:r>
            <a:r>
              <a:rPr lang="en-US" sz="1800">
                <a:solidFill>
                  <a:srgbClr val="76ED8E"/>
                </a:solidFill>
                <a:latin typeface="WenQuanYi"/>
              </a:rPr>
              <a:t>// IMG_LIST is a const list of image instances, used to access images according to their indexes</a:t>
            </a:r>
          </a:p>
          <a:p>
            <a:pPr>
              <a:lnSpc>
                <a:spcPts val="2520"/>
              </a:lnSpc>
            </a:pPr>
            <a:r>
              <a:rPr lang="en-US" sz="1800">
                <a:solidFill>
                  <a:srgbClr val="FFFFFF"/>
                </a:solidFill>
                <a:latin typeface="WenQuanYi"/>
              </a:rPr>
              <a:t>        &lt;</a:t>
            </a:r>
            <a:r>
              <a:rPr lang="en-US" sz="1800">
                <a:solidFill>
                  <a:srgbClr val="5FC5F6"/>
                </a:solidFill>
                <a:latin typeface="WenQuanYi"/>
              </a:rPr>
              <a:t>div </a:t>
            </a:r>
            <a:r>
              <a:rPr lang="en-US" sz="1800">
                <a:solidFill>
                  <a:srgbClr val="5CE1E6"/>
                </a:solidFill>
                <a:latin typeface="WenQuanYi"/>
              </a:rPr>
              <a:t>className</a:t>
            </a:r>
            <a:r>
              <a:rPr lang="en-US" sz="1800">
                <a:solidFill>
                  <a:srgbClr val="FFFFFF"/>
                </a:solidFill>
                <a:latin typeface="WenQuanYi"/>
              </a:rPr>
              <a:t>={</a:t>
            </a:r>
            <a:r>
              <a:rPr lang="en-US" sz="1800">
                <a:solidFill>
                  <a:srgbClr val="EE8C00"/>
                </a:solidFill>
                <a:latin typeface="WenQuanYi"/>
              </a:rPr>
              <a:t>`card</a:t>
            </a:r>
            <a:r>
              <a:rPr lang="en-US" sz="1800">
                <a:solidFill>
                  <a:srgbClr val="CB6CE6"/>
                </a:solidFill>
                <a:latin typeface="WenQuanYi"/>
              </a:rPr>
              <a:t> ${</a:t>
            </a:r>
            <a:r>
              <a:rPr lang="en-US" sz="1800">
                <a:solidFill>
                  <a:srgbClr val="5CE1E6"/>
                </a:solidFill>
                <a:latin typeface="WenQuanYi"/>
              </a:rPr>
              <a:t>flip </a:t>
            </a:r>
            <a:r>
              <a:rPr lang="en-US" sz="1800">
                <a:solidFill>
                  <a:srgbClr val="FFFFFF"/>
                </a:solidFill>
                <a:latin typeface="WenQuanYi"/>
              </a:rPr>
              <a:t>?</a:t>
            </a:r>
            <a:r>
              <a:rPr lang="en-US" sz="1800">
                <a:solidFill>
                  <a:srgbClr val="EE8C00"/>
                </a:solidFill>
                <a:latin typeface="WenQuanYi"/>
              </a:rPr>
              <a:t> "flip"</a:t>
            </a:r>
            <a:r>
              <a:rPr lang="en-US" sz="1800">
                <a:solidFill>
                  <a:srgbClr val="FFFFFF"/>
                </a:solidFill>
                <a:latin typeface="WenQuanYi"/>
              </a:rPr>
              <a:t> : </a:t>
            </a:r>
            <a:r>
              <a:rPr lang="en-US" sz="1800">
                <a:solidFill>
                  <a:srgbClr val="FFA324"/>
                </a:solidFill>
                <a:latin typeface="WenQuanYi"/>
              </a:rPr>
              <a:t>""</a:t>
            </a:r>
            <a:r>
              <a:rPr lang="en-US" sz="1800">
                <a:solidFill>
                  <a:srgbClr val="CB6CE6"/>
                </a:solidFill>
                <a:latin typeface="WenQuanYi"/>
              </a:rPr>
              <a:t>}</a:t>
            </a:r>
            <a:r>
              <a:rPr lang="en-US" sz="1800">
                <a:solidFill>
                  <a:srgbClr val="EE8C00"/>
                </a:solidFill>
                <a:latin typeface="WenQuanYi"/>
              </a:rPr>
              <a:t>`</a:t>
            </a:r>
            <a:r>
              <a:rPr lang="en-US" sz="1800">
                <a:solidFill>
                  <a:srgbClr val="FFFFFF"/>
                </a:solidFill>
                <a:latin typeface="WenQuanYi"/>
              </a:rPr>
              <a:t>}</a:t>
            </a:r>
          </a:p>
          <a:p>
            <a:pPr>
              <a:lnSpc>
                <a:spcPts val="2520"/>
              </a:lnSpc>
            </a:pPr>
            <a:r>
              <a:rPr lang="en-US" sz="1800">
                <a:solidFill>
                  <a:srgbClr val="FFFFFF"/>
                </a:solidFill>
                <a:latin typeface="WenQuanYi"/>
              </a:rPr>
              <a:t>        </a:t>
            </a:r>
            <a:r>
              <a:rPr lang="en-US" sz="1800">
                <a:solidFill>
                  <a:srgbClr val="5CE1E6"/>
                </a:solidFill>
                <a:latin typeface="WenQuanYi"/>
              </a:rPr>
              <a:t>style</a:t>
            </a:r>
            <a:r>
              <a:rPr lang="en-US" sz="1800">
                <a:solidFill>
                  <a:srgbClr val="FFFFFF"/>
                </a:solidFill>
                <a:latin typeface="WenQuanYi"/>
              </a:rPr>
              <a:t>={{ </a:t>
            </a:r>
            <a:r>
              <a:rPr lang="en-US" sz="1800">
                <a:solidFill>
                  <a:srgbClr val="5CE1E6"/>
                </a:solidFill>
                <a:latin typeface="WenQuanYi"/>
              </a:rPr>
              <a:t>height</a:t>
            </a:r>
            <a:r>
              <a:rPr lang="en-US" sz="1800">
                <a:solidFill>
                  <a:srgbClr val="FFFFFF"/>
                </a:solidFill>
                <a:latin typeface="WenQuanYi"/>
              </a:rPr>
              <a:t>: </a:t>
            </a:r>
            <a:r>
              <a:rPr lang="en-US" sz="1800">
                <a:solidFill>
                  <a:srgbClr val="EE8C00"/>
                </a:solidFill>
                <a:latin typeface="WenQuanYi"/>
              </a:rPr>
              <a:t>"323px"</a:t>
            </a:r>
            <a:r>
              <a:rPr lang="en-US" sz="1800">
                <a:solidFill>
                  <a:srgbClr val="FFFFFF"/>
                </a:solidFill>
                <a:latin typeface="WenQuanYi"/>
              </a:rPr>
              <a:t>, </a:t>
            </a:r>
            <a:r>
              <a:rPr lang="en-US" sz="1800">
                <a:solidFill>
                  <a:srgbClr val="5CE1E6"/>
                </a:solidFill>
                <a:latin typeface="WenQuanYi"/>
              </a:rPr>
              <a:t>background</a:t>
            </a:r>
            <a:r>
              <a:rPr lang="en-US" sz="1800">
                <a:solidFill>
                  <a:srgbClr val="FFFFFF"/>
                </a:solidFill>
                <a:latin typeface="WenQuanYi"/>
              </a:rPr>
              <a:t>: </a:t>
            </a:r>
            <a:r>
              <a:rPr lang="en-US" sz="1800">
                <a:solidFill>
                  <a:srgbClr val="5CE1E6"/>
                </a:solidFill>
                <a:latin typeface="WenQuanYi"/>
              </a:rPr>
              <a:t>flashcard</a:t>
            </a:r>
            <a:r>
              <a:rPr lang="en-US" sz="1800">
                <a:solidFill>
                  <a:srgbClr val="FFFFFF"/>
                </a:solidFill>
                <a:latin typeface="WenQuanYi"/>
              </a:rPr>
              <a:t>.</a:t>
            </a:r>
            <a:r>
              <a:rPr lang="en-US" sz="1800">
                <a:solidFill>
                  <a:srgbClr val="5CE1E6"/>
                </a:solidFill>
                <a:latin typeface="WenQuanYi"/>
              </a:rPr>
              <a:t>color </a:t>
            </a:r>
            <a:r>
              <a:rPr lang="en-US" sz="1800">
                <a:solidFill>
                  <a:srgbClr val="FFFFFF"/>
                </a:solidFill>
                <a:latin typeface="WenQuanYi"/>
              </a:rPr>
              <a:t>}} </a:t>
            </a:r>
            <a:r>
              <a:rPr lang="en-US" sz="1800">
                <a:solidFill>
                  <a:srgbClr val="5CE1E6"/>
                </a:solidFill>
                <a:latin typeface="WenQuanYi"/>
              </a:rPr>
              <a:t>onClick</a:t>
            </a:r>
            <a:r>
              <a:rPr lang="en-US" sz="1800">
                <a:solidFill>
                  <a:srgbClr val="FFFFFF"/>
                </a:solidFill>
                <a:latin typeface="WenQuanYi"/>
              </a:rPr>
              <a:t>={() =&gt; </a:t>
            </a:r>
            <a:r>
              <a:rPr lang="en-US" sz="1800">
                <a:solidFill>
                  <a:srgbClr val="F4BC33"/>
                </a:solidFill>
                <a:latin typeface="WenQuanYi"/>
              </a:rPr>
              <a:t>setFlip</a:t>
            </a:r>
            <a:r>
              <a:rPr lang="en-US" sz="1800">
                <a:solidFill>
                  <a:srgbClr val="FFFFFF"/>
                </a:solidFill>
                <a:latin typeface="WenQuanYi"/>
              </a:rPr>
              <a:t>(! </a:t>
            </a:r>
            <a:r>
              <a:rPr lang="en-US" sz="1800">
                <a:solidFill>
                  <a:srgbClr val="5CE1E6"/>
                </a:solidFill>
                <a:latin typeface="WenQuanYi"/>
              </a:rPr>
              <a:t>flip</a:t>
            </a:r>
            <a:r>
              <a:rPr lang="en-US" sz="1800">
                <a:solidFill>
                  <a:srgbClr val="FFFFFF"/>
                </a:solidFill>
                <a:latin typeface="WenQuanYi"/>
              </a:rPr>
              <a:t>)}&gt;</a:t>
            </a:r>
          </a:p>
          <a:p>
            <a:pPr>
              <a:lnSpc>
                <a:spcPts val="2520"/>
              </a:lnSpc>
            </a:pPr>
            <a:r>
              <a:rPr lang="en-US" sz="1800">
                <a:solidFill>
                  <a:srgbClr val="FFFFFF"/>
                </a:solidFill>
                <a:latin typeface="WenQuanYi"/>
              </a:rPr>
              <a:t>            &lt;</a:t>
            </a:r>
            <a:r>
              <a:rPr lang="en-US" sz="1800">
                <a:solidFill>
                  <a:srgbClr val="5FC5F6"/>
                </a:solidFill>
                <a:latin typeface="WenQuanYi"/>
              </a:rPr>
              <a:t>div </a:t>
            </a:r>
            <a:r>
              <a:rPr lang="en-US" sz="1800">
                <a:solidFill>
                  <a:srgbClr val="5CE1E6"/>
                </a:solidFill>
                <a:latin typeface="WenQuanYi"/>
              </a:rPr>
              <a:t>className</a:t>
            </a:r>
            <a:r>
              <a:rPr lang="en-US" sz="1800">
                <a:solidFill>
                  <a:srgbClr val="FFFFFF"/>
                </a:solidFill>
                <a:latin typeface="WenQuanYi"/>
              </a:rPr>
              <a:t>=</a:t>
            </a:r>
            <a:r>
              <a:rPr lang="en-US" sz="1800">
                <a:solidFill>
                  <a:srgbClr val="EE8C00"/>
                </a:solidFill>
                <a:latin typeface="WenQuanYi"/>
              </a:rPr>
              <a:t>"front"</a:t>
            </a:r>
            <a:r>
              <a:rPr lang="en-US" sz="1800">
                <a:solidFill>
                  <a:srgbClr val="FFFFFF"/>
                </a:solidFill>
                <a:latin typeface="WenQuanYi"/>
              </a:rPr>
              <a:t> </a:t>
            </a:r>
            <a:r>
              <a:rPr lang="en-US" sz="1800">
                <a:solidFill>
                  <a:srgbClr val="5CE1E6"/>
                </a:solidFill>
                <a:latin typeface="WenQuanYi"/>
              </a:rPr>
              <a:t>style</a:t>
            </a:r>
            <a:r>
              <a:rPr lang="en-US" sz="1800">
                <a:solidFill>
                  <a:srgbClr val="FFFFFF"/>
                </a:solidFill>
                <a:latin typeface="WenQuanYi"/>
              </a:rPr>
              <a:t>={{</a:t>
            </a:r>
            <a:r>
              <a:rPr lang="en-US" sz="1800">
                <a:solidFill>
                  <a:srgbClr val="5CE1E6"/>
                </a:solidFill>
                <a:latin typeface="WenQuanYi"/>
              </a:rPr>
              <a:t>alignItems</a:t>
            </a:r>
            <a:r>
              <a:rPr lang="en-US" sz="1800">
                <a:solidFill>
                  <a:srgbClr val="FFFFFF"/>
                </a:solidFill>
                <a:latin typeface="WenQuanYi"/>
              </a:rPr>
              <a:t>: </a:t>
            </a:r>
            <a:r>
              <a:rPr lang="en-US" sz="1800">
                <a:solidFill>
                  <a:srgbClr val="EE8C00"/>
                </a:solidFill>
                <a:latin typeface="WenQuanYi"/>
              </a:rPr>
              <a:t>"center"</a:t>
            </a:r>
            <a:r>
              <a:rPr lang="en-US" sz="1800">
                <a:solidFill>
                  <a:srgbClr val="FFFFFF"/>
                </a:solidFill>
                <a:latin typeface="WenQuanYi"/>
              </a:rPr>
              <a:t>}}&gt;</a:t>
            </a:r>
          </a:p>
          <a:p>
            <a:pPr>
              <a:lnSpc>
                <a:spcPts val="2520"/>
              </a:lnSpc>
            </a:pPr>
            <a:r>
              <a:rPr lang="en-US" sz="1800">
                <a:solidFill>
                  <a:srgbClr val="FFFFFF"/>
                </a:solidFill>
                <a:latin typeface="WenQuanYi"/>
              </a:rPr>
              <a:t>                {</a:t>
            </a:r>
            <a:r>
              <a:rPr lang="en-US" sz="1800">
                <a:solidFill>
                  <a:srgbClr val="5CE1E6"/>
                </a:solidFill>
                <a:latin typeface="WenQuanYi"/>
              </a:rPr>
              <a:t>flashcard</a:t>
            </a:r>
            <a:r>
              <a:rPr lang="en-US" sz="1800">
                <a:solidFill>
                  <a:srgbClr val="FFFFFF"/>
                </a:solidFill>
                <a:latin typeface="WenQuanYi"/>
              </a:rPr>
              <a:t>.</a:t>
            </a:r>
            <a:r>
              <a:rPr lang="en-US" sz="1800">
                <a:solidFill>
                  <a:srgbClr val="5CE1E6"/>
                </a:solidFill>
                <a:latin typeface="WenQuanYi"/>
              </a:rPr>
              <a:t>front</a:t>
            </a:r>
            <a:r>
              <a:rPr lang="en-US" sz="1800">
                <a:solidFill>
                  <a:srgbClr val="FFFFFF"/>
                </a:solidFill>
                <a:latin typeface="WenQuanYi"/>
              </a:rPr>
              <a:t>}</a:t>
            </a:r>
          </a:p>
          <a:p>
            <a:pPr>
              <a:lnSpc>
                <a:spcPts val="2520"/>
              </a:lnSpc>
            </a:pPr>
            <a:r>
              <a:rPr lang="en-US" sz="1800">
                <a:solidFill>
                  <a:srgbClr val="FFFFFF"/>
                </a:solidFill>
                <a:latin typeface="WenQuanYi"/>
              </a:rPr>
              <a:t>            &lt;/</a:t>
            </a:r>
            <a:r>
              <a:rPr lang="en-US" sz="1800">
                <a:solidFill>
                  <a:srgbClr val="5FC5F6"/>
                </a:solidFill>
                <a:latin typeface="WenQuanYi"/>
              </a:rPr>
              <a:t>div</a:t>
            </a:r>
            <a:r>
              <a:rPr lang="en-US" sz="1800">
                <a:solidFill>
                  <a:srgbClr val="FFFFFF"/>
                </a:solidFill>
                <a:latin typeface="WenQuanYi"/>
              </a:rPr>
              <a:t>&gt;</a:t>
            </a:r>
          </a:p>
          <a:p>
            <a:pPr>
              <a:lnSpc>
                <a:spcPts val="2520"/>
              </a:lnSpc>
            </a:pPr>
            <a:r>
              <a:rPr lang="en-US" sz="1800">
                <a:solidFill>
                  <a:srgbClr val="FFFFFF"/>
                </a:solidFill>
                <a:latin typeface="WenQuanYi"/>
              </a:rPr>
              <a:t>            &lt;</a:t>
            </a:r>
            <a:r>
              <a:rPr lang="en-US" sz="1800">
                <a:solidFill>
                  <a:srgbClr val="5FC5F6"/>
                </a:solidFill>
                <a:latin typeface="WenQuanYi"/>
              </a:rPr>
              <a:t>div</a:t>
            </a:r>
            <a:r>
              <a:rPr lang="en-US" sz="1800">
                <a:solidFill>
                  <a:srgbClr val="FFFFFF"/>
                </a:solidFill>
                <a:latin typeface="WenQuanYi"/>
              </a:rPr>
              <a:t> </a:t>
            </a:r>
            <a:r>
              <a:rPr lang="en-US" sz="1800">
                <a:solidFill>
                  <a:srgbClr val="5CE1E6"/>
                </a:solidFill>
                <a:latin typeface="WenQuanYi"/>
              </a:rPr>
              <a:t>className</a:t>
            </a:r>
            <a:r>
              <a:rPr lang="en-US" sz="1800">
                <a:solidFill>
                  <a:srgbClr val="FFFFFF"/>
                </a:solidFill>
                <a:latin typeface="WenQuanYi"/>
              </a:rPr>
              <a:t>=</a:t>
            </a:r>
            <a:r>
              <a:rPr lang="en-US" sz="1800">
                <a:solidFill>
                  <a:srgbClr val="EE8C00"/>
                </a:solidFill>
                <a:latin typeface="WenQuanYi"/>
              </a:rPr>
              <a:t>"back"</a:t>
            </a:r>
            <a:r>
              <a:rPr lang="en-US" sz="1800">
                <a:solidFill>
                  <a:srgbClr val="FFFFFF"/>
                </a:solidFill>
                <a:latin typeface="WenQuanYi"/>
              </a:rPr>
              <a:t>&gt;</a:t>
            </a:r>
          </a:p>
          <a:p>
            <a:pPr>
              <a:lnSpc>
                <a:spcPts val="2520"/>
              </a:lnSpc>
            </a:pPr>
            <a:r>
              <a:rPr lang="en-US" sz="1800">
                <a:solidFill>
                  <a:srgbClr val="FFFFFF"/>
                </a:solidFill>
                <a:latin typeface="WenQuanYi"/>
              </a:rPr>
              <a:t>                &lt;</a:t>
            </a:r>
            <a:r>
              <a:rPr lang="en-US" sz="1800">
                <a:solidFill>
                  <a:srgbClr val="5FC5F6"/>
                </a:solidFill>
                <a:latin typeface="WenQuanYi"/>
              </a:rPr>
              <a:t>img </a:t>
            </a:r>
            <a:r>
              <a:rPr lang="en-US" sz="1800">
                <a:solidFill>
                  <a:srgbClr val="5CE1E6"/>
                </a:solidFill>
                <a:latin typeface="WenQuanYi"/>
              </a:rPr>
              <a:t>className</a:t>
            </a:r>
            <a:r>
              <a:rPr lang="en-US" sz="1800">
                <a:solidFill>
                  <a:srgbClr val="FFFFFF"/>
                </a:solidFill>
                <a:latin typeface="WenQuanYi"/>
              </a:rPr>
              <a:t>=</a:t>
            </a:r>
            <a:r>
              <a:rPr lang="en-US" sz="1800">
                <a:solidFill>
                  <a:srgbClr val="EE8C00"/>
                </a:solidFill>
                <a:latin typeface="WenQuanYi"/>
              </a:rPr>
              <a:t>"photo"</a:t>
            </a:r>
            <a:r>
              <a:rPr lang="en-US" sz="1800">
                <a:solidFill>
                  <a:srgbClr val="FFFFFF"/>
                </a:solidFill>
                <a:latin typeface="WenQuanYi"/>
              </a:rPr>
              <a:t> </a:t>
            </a:r>
            <a:r>
              <a:rPr lang="en-US" sz="1800">
                <a:solidFill>
                  <a:srgbClr val="5CE1E6"/>
                </a:solidFill>
                <a:latin typeface="WenQuanYi"/>
              </a:rPr>
              <a:t>src</a:t>
            </a:r>
            <a:r>
              <a:rPr lang="en-US" sz="1800">
                <a:solidFill>
                  <a:srgbClr val="FFFFFF"/>
                </a:solidFill>
                <a:latin typeface="WenQuanYi"/>
              </a:rPr>
              <a:t>={</a:t>
            </a:r>
            <a:r>
              <a:rPr lang="en-US" sz="1800">
                <a:solidFill>
                  <a:srgbClr val="5CE1E6"/>
                </a:solidFill>
                <a:latin typeface="WenQuanYi"/>
              </a:rPr>
              <a:t>IMG_LIST</a:t>
            </a:r>
            <a:r>
              <a:rPr lang="en-US" sz="1800">
                <a:solidFill>
                  <a:srgbClr val="FFFFFF"/>
                </a:solidFill>
                <a:latin typeface="WenQuanYi"/>
              </a:rPr>
              <a:t>[</a:t>
            </a:r>
            <a:r>
              <a:rPr lang="en-US" sz="1800">
                <a:solidFill>
                  <a:srgbClr val="5CE1E6"/>
                </a:solidFill>
                <a:latin typeface="WenQuanYi"/>
              </a:rPr>
              <a:t>flashcard</a:t>
            </a:r>
            <a:r>
              <a:rPr lang="en-US" sz="1800">
                <a:solidFill>
                  <a:srgbClr val="FFFFFF"/>
                </a:solidFill>
                <a:latin typeface="WenQuanYi"/>
              </a:rPr>
              <a:t>.</a:t>
            </a:r>
            <a:r>
              <a:rPr lang="en-US" sz="1800">
                <a:solidFill>
                  <a:srgbClr val="5CE1E6"/>
                </a:solidFill>
                <a:latin typeface="WenQuanYi"/>
              </a:rPr>
              <a:t>id</a:t>
            </a:r>
            <a:r>
              <a:rPr lang="en-US" sz="1800">
                <a:solidFill>
                  <a:srgbClr val="FFFFFF"/>
                </a:solidFill>
                <a:latin typeface="WenQuanYi"/>
              </a:rPr>
              <a:t>-</a:t>
            </a:r>
            <a:r>
              <a:rPr lang="en-US" sz="1800">
                <a:solidFill>
                  <a:srgbClr val="5FC5F6"/>
                </a:solidFill>
                <a:latin typeface="WenQuanYi"/>
              </a:rPr>
              <a:t>1</a:t>
            </a:r>
            <a:r>
              <a:rPr lang="en-US" sz="1800">
                <a:solidFill>
                  <a:srgbClr val="FFFFFF"/>
                </a:solidFill>
                <a:latin typeface="WenQuanYi"/>
              </a:rPr>
              <a:t>]}</a:t>
            </a:r>
          </a:p>
          <a:p>
            <a:pPr>
              <a:lnSpc>
                <a:spcPts val="2520"/>
              </a:lnSpc>
            </a:pPr>
            <a:r>
              <a:rPr lang="en-US" sz="1800">
                <a:solidFill>
                  <a:srgbClr val="FFFFFF"/>
                </a:solidFill>
                <a:latin typeface="WenQuanYi"/>
              </a:rPr>
              <a:t>                </a:t>
            </a:r>
            <a:r>
              <a:rPr lang="en-US" sz="1800">
                <a:solidFill>
                  <a:srgbClr val="5CE1E6"/>
                </a:solidFill>
                <a:latin typeface="WenQuanYi"/>
              </a:rPr>
              <a:t>height</a:t>
            </a:r>
            <a:r>
              <a:rPr lang="en-US" sz="1800">
                <a:solidFill>
                  <a:srgbClr val="FFFFFF"/>
                </a:solidFill>
                <a:latin typeface="WenQuanYi"/>
              </a:rPr>
              <a:t>={</a:t>
            </a:r>
            <a:r>
              <a:rPr lang="en-US" sz="1800">
                <a:solidFill>
                  <a:srgbClr val="5FC5F6"/>
                </a:solidFill>
                <a:latin typeface="WenQuanYi"/>
              </a:rPr>
              <a:t>300</a:t>
            </a:r>
            <a:r>
              <a:rPr lang="en-US" sz="1800">
                <a:solidFill>
                  <a:srgbClr val="FFFFFF"/>
                </a:solidFill>
                <a:latin typeface="WenQuanYi"/>
              </a:rPr>
              <a:t>} </a:t>
            </a:r>
            <a:r>
              <a:rPr lang="en-US" sz="1800">
                <a:solidFill>
                  <a:srgbClr val="5CE1E6"/>
                </a:solidFill>
                <a:latin typeface="WenQuanYi"/>
              </a:rPr>
              <a:t>width </a:t>
            </a:r>
            <a:r>
              <a:rPr lang="en-US" sz="1800">
                <a:solidFill>
                  <a:srgbClr val="FFFFFF"/>
                </a:solidFill>
                <a:latin typeface="WenQuanYi"/>
              </a:rPr>
              <a:t>= {</a:t>
            </a:r>
            <a:r>
              <a:rPr lang="en-US" sz="1800">
                <a:solidFill>
                  <a:srgbClr val="5FC5F6"/>
                </a:solidFill>
                <a:latin typeface="WenQuanYi"/>
              </a:rPr>
              <a:t>503</a:t>
            </a:r>
            <a:r>
              <a:rPr lang="en-US" sz="1800">
                <a:solidFill>
                  <a:srgbClr val="FFFFFF"/>
                </a:solidFill>
                <a:latin typeface="WenQuanYi"/>
              </a:rPr>
              <a:t>} </a:t>
            </a:r>
            <a:r>
              <a:rPr lang="en-US" sz="1800">
                <a:solidFill>
                  <a:srgbClr val="5CE1E6"/>
                </a:solidFill>
                <a:latin typeface="WenQuanYi"/>
              </a:rPr>
              <a:t>alt</a:t>
            </a:r>
            <a:r>
              <a:rPr lang="en-US" sz="1800">
                <a:solidFill>
                  <a:srgbClr val="FFFFFF"/>
                </a:solidFill>
                <a:latin typeface="WenQuanYi"/>
              </a:rPr>
              <a:t>={</a:t>
            </a:r>
            <a:r>
              <a:rPr lang="en-US" sz="1800">
                <a:solidFill>
                  <a:srgbClr val="EE8C00"/>
                </a:solidFill>
                <a:latin typeface="WenQuanYi"/>
              </a:rPr>
              <a:t>"img"</a:t>
            </a:r>
            <a:r>
              <a:rPr lang="en-US" sz="1800">
                <a:solidFill>
                  <a:srgbClr val="FFFFFF"/>
                </a:solidFill>
                <a:latin typeface="WenQuanYi"/>
              </a:rPr>
              <a:t>+</a:t>
            </a:r>
            <a:r>
              <a:rPr lang="en-US" sz="1800">
                <a:solidFill>
                  <a:srgbClr val="5CE1E6"/>
                </a:solidFill>
                <a:latin typeface="WenQuanYi"/>
              </a:rPr>
              <a:t>flashcard</a:t>
            </a:r>
            <a:r>
              <a:rPr lang="en-US" sz="1800">
                <a:solidFill>
                  <a:srgbClr val="FFFFFF"/>
                </a:solidFill>
                <a:latin typeface="WenQuanYi"/>
              </a:rPr>
              <a:t>.</a:t>
            </a:r>
            <a:r>
              <a:rPr lang="en-US" sz="1800">
                <a:solidFill>
                  <a:srgbClr val="5CE1E6"/>
                </a:solidFill>
                <a:latin typeface="WenQuanYi"/>
              </a:rPr>
              <a:t>id</a:t>
            </a:r>
            <a:r>
              <a:rPr lang="en-US" sz="1800">
                <a:solidFill>
                  <a:srgbClr val="FFFFFF"/>
                </a:solidFill>
                <a:latin typeface="WenQuanYi"/>
              </a:rPr>
              <a:t>} /&gt;</a:t>
            </a:r>
          </a:p>
          <a:p>
            <a:pPr>
              <a:lnSpc>
                <a:spcPts val="2520"/>
              </a:lnSpc>
            </a:pPr>
            <a:r>
              <a:rPr lang="en-US" sz="1800">
                <a:solidFill>
                  <a:srgbClr val="FFFFFF"/>
                </a:solidFill>
                <a:latin typeface="WenQuanYi"/>
              </a:rPr>
              <a:t>            &lt;/</a:t>
            </a:r>
            <a:r>
              <a:rPr lang="en-US" sz="1800">
                <a:solidFill>
                  <a:srgbClr val="5FC5F6"/>
                </a:solidFill>
                <a:latin typeface="WenQuanYi"/>
              </a:rPr>
              <a:t>div</a:t>
            </a:r>
            <a:r>
              <a:rPr lang="en-US" sz="1800">
                <a:solidFill>
                  <a:srgbClr val="FFFFFF"/>
                </a:solidFill>
                <a:latin typeface="WenQuanYi"/>
              </a:rPr>
              <a:t>&gt; </a:t>
            </a:r>
          </a:p>
          <a:p>
            <a:pPr>
              <a:lnSpc>
                <a:spcPts val="2520"/>
              </a:lnSpc>
            </a:pPr>
            <a:r>
              <a:rPr lang="en-US" sz="1800">
                <a:solidFill>
                  <a:srgbClr val="FFFFFF"/>
                </a:solidFill>
                <a:latin typeface="WenQuanYi"/>
              </a:rPr>
              <a:t>        &lt;/</a:t>
            </a:r>
            <a:r>
              <a:rPr lang="en-US" sz="1800">
                <a:solidFill>
                  <a:srgbClr val="5FC5F6"/>
                </a:solidFill>
                <a:latin typeface="WenQuanYi"/>
              </a:rPr>
              <a:t>div</a:t>
            </a:r>
            <a:r>
              <a:rPr lang="en-US" sz="1800">
                <a:solidFill>
                  <a:srgbClr val="FFFFFF"/>
                </a:solidFill>
                <a:latin typeface="WenQuanYi"/>
              </a:rPr>
              <a:t>&gt;</a:t>
            </a:r>
          </a:p>
          <a:p>
            <a:pPr>
              <a:lnSpc>
                <a:spcPts val="2520"/>
              </a:lnSpc>
            </a:pPr>
            <a:r>
              <a:rPr lang="en-US" sz="1800">
                <a:solidFill>
                  <a:srgbClr val="FFFFFF"/>
                </a:solidFill>
                <a:latin typeface="WenQuanYi"/>
              </a:rPr>
              <a:t>    )</a:t>
            </a:r>
          </a:p>
          <a:p>
            <a:pPr>
              <a:lnSpc>
                <a:spcPts val="2520"/>
              </a:lnSpc>
            </a:pPr>
            <a:r>
              <a:rPr lang="en-US" sz="1800">
                <a:solidFill>
                  <a:srgbClr val="FFFFFF"/>
                </a:solidFill>
                <a:latin typeface="WenQuanYi"/>
              </a:rPr>
              <a:t>}</a:t>
            </a:r>
          </a:p>
        </p:txBody>
      </p:sp>
      <p:sp>
        <p:nvSpPr>
          <p:cNvPr id="7" name="TextBox 7"/>
          <p:cNvSpPr txBox="1"/>
          <p:nvPr/>
        </p:nvSpPr>
        <p:spPr>
          <a:xfrm>
            <a:off x="6865243" y="5781433"/>
            <a:ext cx="2943820" cy="566950"/>
          </a:xfrm>
          <a:prstGeom prst="rect">
            <a:avLst/>
          </a:prstGeom>
        </p:spPr>
        <p:txBody>
          <a:bodyPr lIns="0" tIns="0" rIns="0" bIns="0" rtlCol="0" anchor="t">
            <a:spAutoFit/>
          </a:bodyPr>
          <a:lstStyle/>
          <a:p>
            <a:pPr>
              <a:lnSpc>
                <a:spcPts val="4760"/>
              </a:lnSpc>
            </a:pPr>
            <a:r>
              <a:rPr lang="en-US" sz="3400" dirty="0">
                <a:solidFill>
                  <a:srgbClr val="FFFFFF"/>
                </a:solidFill>
                <a:latin typeface="WenQuanYi"/>
              </a:rPr>
              <a:t>FlashcardList.js</a:t>
            </a:r>
          </a:p>
        </p:txBody>
      </p:sp>
      <p:sp>
        <p:nvSpPr>
          <p:cNvPr id="8" name="TextBox 8"/>
          <p:cNvSpPr txBox="1"/>
          <p:nvPr/>
        </p:nvSpPr>
        <p:spPr>
          <a:xfrm>
            <a:off x="6865243" y="6407654"/>
            <a:ext cx="11151844" cy="3773804"/>
          </a:xfrm>
          <a:prstGeom prst="rect">
            <a:avLst/>
          </a:prstGeom>
        </p:spPr>
        <p:txBody>
          <a:bodyPr lIns="0" tIns="0" rIns="0" bIns="0" rtlCol="0" anchor="t">
            <a:spAutoFit/>
          </a:bodyPr>
          <a:lstStyle/>
          <a:p>
            <a:pPr>
              <a:lnSpc>
                <a:spcPts val="2520"/>
              </a:lnSpc>
            </a:pPr>
            <a:r>
              <a:rPr lang="en-US" sz="1800" dirty="0">
                <a:solidFill>
                  <a:srgbClr val="CB6CE6"/>
                </a:solidFill>
                <a:latin typeface="WenQuanYi"/>
              </a:rPr>
              <a:t>export default</a:t>
            </a:r>
            <a:r>
              <a:rPr lang="en-US" sz="1800" dirty="0">
                <a:solidFill>
                  <a:srgbClr val="AC97E9"/>
                </a:solidFill>
                <a:latin typeface="WenQuanYi"/>
              </a:rPr>
              <a:t> </a:t>
            </a:r>
            <a:r>
              <a:rPr lang="en-US" sz="1800" dirty="0">
                <a:solidFill>
                  <a:srgbClr val="5FC5F6"/>
                </a:solidFill>
                <a:latin typeface="WenQuanYi"/>
              </a:rPr>
              <a:t>function </a:t>
            </a:r>
            <a:r>
              <a:rPr lang="en-US" sz="1800" dirty="0" err="1">
                <a:solidFill>
                  <a:srgbClr val="F6B204"/>
                </a:solidFill>
                <a:latin typeface="WenQuanYi"/>
              </a:rPr>
              <a:t>FlashcardList</a:t>
            </a:r>
            <a:r>
              <a:rPr lang="en-US" sz="1800" dirty="0">
                <a:solidFill>
                  <a:srgbClr val="FFFFFF"/>
                </a:solidFill>
                <a:latin typeface="WenQuanYi"/>
              </a:rPr>
              <a:t>() {</a:t>
            </a:r>
          </a:p>
          <a:p>
            <a:pPr>
              <a:lnSpc>
                <a:spcPts val="2520"/>
              </a:lnSpc>
            </a:pPr>
            <a:r>
              <a:rPr lang="en-US" sz="1800" dirty="0">
                <a:solidFill>
                  <a:srgbClr val="FFFFFF"/>
                </a:solidFill>
                <a:latin typeface="WenQuanYi"/>
              </a:rPr>
              <a:t>    </a:t>
            </a:r>
            <a:r>
              <a:rPr lang="en-US" sz="1800" dirty="0">
                <a:solidFill>
                  <a:srgbClr val="CB6CE6"/>
                </a:solidFill>
                <a:latin typeface="WenQuanYi"/>
              </a:rPr>
              <a:t>return </a:t>
            </a:r>
            <a:r>
              <a:rPr lang="en-US" sz="1800" dirty="0">
                <a:solidFill>
                  <a:srgbClr val="FFFFFF"/>
                </a:solidFill>
                <a:latin typeface="WenQuanYi"/>
              </a:rPr>
              <a:t>(</a:t>
            </a:r>
          </a:p>
          <a:p>
            <a:pPr>
              <a:lnSpc>
                <a:spcPts val="2520"/>
              </a:lnSpc>
            </a:pPr>
            <a:r>
              <a:rPr lang="en-US" sz="1800" dirty="0">
                <a:solidFill>
                  <a:srgbClr val="76ED8E"/>
                </a:solidFill>
                <a:latin typeface="WenQuanYi"/>
              </a:rPr>
              <a:t>        // FLASHCARD_LIST is a const list of dictionaries, each with 3 attributes: id, front, and color</a:t>
            </a:r>
          </a:p>
          <a:p>
            <a:pPr>
              <a:lnSpc>
                <a:spcPts val="2520"/>
              </a:lnSpc>
            </a:pPr>
            <a:r>
              <a:rPr lang="en-US" sz="1800" dirty="0">
                <a:solidFill>
                  <a:srgbClr val="FFFFFF"/>
                </a:solidFill>
                <a:latin typeface="WenQuanYi"/>
              </a:rPr>
              <a:t>        &lt;</a:t>
            </a:r>
            <a:r>
              <a:rPr lang="en-US" sz="1800" dirty="0">
                <a:solidFill>
                  <a:srgbClr val="5FC5F6"/>
                </a:solidFill>
                <a:latin typeface="WenQuanYi"/>
              </a:rPr>
              <a:t>div </a:t>
            </a:r>
            <a:r>
              <a:rPr lang="en-US" sz="1800" dirty="0" err="1">
                <a:solidFill>
                  <a:srgbClr val="5CE1E6"/>
                </a:solidFill>
                <a:latin typeface="WenQuanYi"/>
              </a:rPr>
              <a:t>className</a:t>
            </a:r>
            <a:r>
              <a:rPr lang="en-US" sz="1800" dirty="0">
                <a:solidFill>
                  <a:srgbClr val="FFFFFF"/>
                </a:solidFill>
                <a:latin typeface="WenQuanYi"/>
              </a:rPr>
              <a:t>=</a:t>
            </a:r>
            <a:r>
              <a:rPr lang="en-US" sz="1800" dirty="0">
                <a:solidFill>
                  <a:srgbClr val="FFA324"/>
                </a:solidFill>
                <a:latin typeface="WenQuanYi"/>
              </a:rPr>
              <a:t>"card-grid"</a:t>
            </a:r>
            <a:r>
              <a:rPr lang="en-US" sz="1800" dirty="0">
                <a:solidFill>
                  <a:srgbClr val="FFFFFF"/>
                </a:solidFill>
                <a:latin typeface="WenQuanYi"/>
              </a:rPr>
              <a:t>&gt;</a:t>
            </a:r>
          </a:p>
          <a:p>
            <a:pPr>
              <a:lnSpc>
                <a:spcPts val="2520"/>
              </a:lnSpc>
            </a:pPr>
            <a:r>
              <a:rPr lang="en-US" sz="1800" dirty="0">
                <a:solidFill>
                  <a:srgbClr val="FFFFFF"/>
                </a:solidFill>
                <a:latin typeface="WenQuanYi"/>
              </a:rPr>
              <a:t>            {</a:t>
            </a:r>
            <a:r>
              <a:rPr lang="en-US" sz="1800" dirty="0" err="1">
                <a:solidFill>
                  <a:srgbClr val="5CE1E6"/>
                </a:solidFill>
                <a:latin typeface="WenQuanYi"/>
              </a:rPr>
              <a:t>FLASHCARD_LIST</a:t>
            </a:r>
            <a:r>
              <a:rPr lang="en-US" sz="1800" dirty="0" err="1">
                <a:solidFill>
                  <a:srgbClr val="FFFFFF"/>
                </a:solidFill>
                <a:latin typeface="WenQuanYi"/>
              </a:rPr>
              <a:t>.</a:t>
            </a:r>
            <a:r>
              <a:rPr lang="en-US" sz="1800" dirty="0" err="1">
                <a:solidFill>
                  <a:srgbClr val="F4BC33"/>
                </a:solidFill>
                <a:latin typeface="WenQuanYi"/>
              </a:rPr>
              <a:t>map</a:t>
            </a:r>
            <a:r>
              <a:rPr lang="en-US" sz="1800" dirty="0">
                <a:solidFill>
                  <a:srgbClr val="FFFFFF"/>
                </a:solidFill>
                <a:latin typeface="WenQuanYi"/>
              </a:rPr>
              <a:t>(</a:t>
            </a:r>
          </a:p>
          <a:p>
            <a:pPr>
              <a:lnSpc>
                <a:spcPts val="2520"/>
              </a:lnSpc>
            </a:pPr>
            <a:r>
              <a:rPr lang="en-US" sz="1800" dirty="0">
                <a:solidFill>
                  <a:srgbClr val="FFFFFF"/>
                </a:solidFill>
                <a:latin typeface="WenQuanYi"/>
              </a:rPr>
              <a:t>                </a:t>
            </a:r>
            <a:r>
              <a:rPr lang="en-US" sz="1800" dirty="0">
                <a:solidFill>
                  <a:srgbClr val="5CE1E6"/>
                </a:solidFill>
                <a:latin typeface="WenQuanYi"/>
              </a:rPr>
              <a:t>flashcard </a:t>
            </a:r>
            <a:r>
              <a:rPr lang="en-US" sz="1800" dirty="0">
                <a:solidFill>
                  <a:srgbClr val="FFFFFF"/>
                </a:solidFill>
                <a:latin typeface="WenQuanYi"/>
              </a:rPr>
              <a:t>=&gt; {</a:t>
            </a:r>
            <a:r>
              <a:rPr lang="en-US" sz="1800" dirty="0">
                <a:solidFill>
                  <a:srgbClr val="CB6CE6"/>
                </a:solidFill>
                <a:latin typeface="WenQuanYi"/>
              </a:rPr>
              <a:t>return </a:t>
            </a:r>
            <a:r>
              <a:rPr lang="en-US" sz="1800" dirty="0">
                <a:solidFill>
                  <a:srgbClr val="FFFFFF"/>
                </a:solidFill>
                <a:latin typeface="WenQuanYi"/>
              </a:rPr>
              <a:t>&lt;</a:t>
            </a:r>
            <a:r>
              <a:rPr lang="en-US" sz="1800" dirty="0">
                <a:solidFill>
                  <a:srgbClr val="E05A47"/>
                </a:solidFill>
                <a:latin typeface="WenQuanYi"/>
              </a:rPr>
              <a:t>Flashcard </a:t>
            </a:r>
            <a:r>
              <a:rPr lang="en-US" sz="1800" dirty="0">
                <a:solidFill>
                  <a:srgbClr val="5CE1E6"/>
                </a:solidFill>
                <a:latin typeface="WenQuanYi"/>
              </a:rPr>
              <a:t>flashcard</a:t>
            </a:r>
            <a:r>
              <a:rPr lang="en-US" sz="1800" dirty="0">
                <a:solidFill>
                  <a:srgbClr val="FFFFFF"/>
                </a:solidFill>
                <a:latin typeface="WenQuanYi"/>
              </a:rPr>
              <a:t>={ </a:t>
            </a:r>
            <a:r>
              <a:rPr lang="en-US" sz="1800" dirty="0">
                <a:solidFill>
                  <a:srgbClr val="5CE1E6"/>
                </a:solidFill>
                <a:latin typeface="WenQuanYi"/>
              </a:rPr>
              <a:t>flashcard </a:t>
            </a:r>
            <a:r>
              <a:rPr lang="en-US" sz="1800" dirty="0">
                <a:solidFill>
                  <a:srgbClr val="FFFFFF"/>
                </a:solidFill>
                <a:latin typeface="WenQuanYi"/>
              </a:rPr>
              <a:t>} /&gt;}</a:t>
            </a:r>
          </a:p>
          <a:p>
            <a:pPr>
              <a:lnSpc>
                <a:spcPts val="2520"/>
              </a:lnSpc>
            </a:pPr>
            <a:r>
              <a:rPr lang="en-US" sz="1800" dirty="0">
                <a:solidFill>
                  <a:srgbClr val="FFFFFF"/>
                </a:solidFill>
                <a:latin typeface="WenQuanYi"/>
              </a:rPr>
              <a:t>                )</a:t>
            </a:r>
          </a:p>
          <a:p>
            <a:pPr>
              <a:lnSpc>
                <a:spcPts val="2520"/>
              </a:lnSpc>
            </a:pPr>
            <a:r>
              <a:rPr lang="en-US" sz="1800" dirty="0">
                <a:solidFill>
                  <a:srgbClr val="FFFFFF"/>
                </a:solidFill>
                <a:latin typeface="WenQuanYi"/>
              </a:rPr>
              <a:t>            }</a:t>
            </a:r>
          </a:p>
          <a:p>
            <a:pPr>
              <a:lnSpc>
                <a:spcPts val="2520"/>
              </a:lnSpc>
            </a:pPr>
            <a:r>
              <a:rPr lang="en-US" sz="1800" dirty="0">
                <a:solidFill>
                  <a:srgbClr val="FFFFFF"/>
                </a:solidFill>
                <a:latin typeface="WenQuanYi"/>
              </a:rPr>
              <a:t>        &lt;/</a:t>
            </a:r>
            <a:r>
              <a:rPr lang="en-US" sz="1800" dirty="0">
                <a:solidFill>
                  <a:srgbClr val="5FC5F6"/>
                </a:solidFill>
                <a:latin typeface="WenQuanYi"/>
              </a:rPr>
              <a:t>div</a:t>
            </a:r>
            <a:r>
              <a:rPr lang="en-US" sz="1800" dirty="0">
                <a:solidFill>
                  <a:srgbClr val="FFFFFF"/>
                </a:solidFill>
                <a:latin typeface="WenQuanYi"/>
              </a:rPr>
              <a:t>&gt;</a:t>
            </a:r>
          </a:p>
          <a:p>
            <a:pPr>
              <a:lnSpc>
                <a:spcPts val="2520"/>
              </a:lnSpc>
            </a:pPr>
            <a:r>
              <a:rPr lang="en-US" sz="1800" dirty="0">
                <a:solidFill>
                  <a:srgbClr val="FFFFFF"/>
                </a:solidFill>
                <a:latin typeface="WenQuanYi"/>
              </a:rPr>
              <a:t>        </a:t>
            </a:r>
            <a:r>
              <a:rPr lang="en-US" sz="1800" dirty="0">
                <a:solidFill>
                  <a:srgbClr val="76ED8E"/>
                </a:solidFill>
                <a:latin typeface="WenQuanYi"/>
              </a:rPr>
              <a:t>... // other HTML code or react components</a:t>
            </a:r>
          </a:p>
          <a:p>
            <a:pPr>
              <a:lnSpc>
                <a:spcPts val="2520"/>
              </a:lnSpc>
            </a:pPr>
            <a:r>
              <a:rPr lang="en-US" sz="1800" dirty="0">
                <a:solidFill>
                  <a:srgbClr val="FFFFFF"/>
                </a:solidFill>
                <a:latin typeface="WenQuanYi"/>
              </a:rPr>
              <a:t>    )</a:t>
            </a:r>
          </a:p>
          <a:p>
            <a:pPr>
              <a:lnSpc>
                <a:spcPts val="2520"/>
              </a:lnSpc>
            </a:pPr>
            <a:r>
              <a:rPr lang="en-US" sz="1800" dirty="0">
                <a:solidFill>
                  <a:srgbClr val="FFFFFF"/>
                </a:solidFill>
                <a:latin typeface="WenQuanYi"/>
              </a:rPr>
              <a:t>}</a:t>
            </a:r>
          </a:p>
        </p:txBody>
      </p:sp>
      <p:sp>
        <p:nvSpPr>
          <p:cNvPr id="9" name="TextBox 9"/>
          <p:cNvSpPr txBox="1"/>
          <p:nvPr/>
        </p:nvSpPr>
        <p:spPr>
          <a:xfrm>
            <a:off x="0" y="3992882"/>
            <a:ext cx="6394622" cy="5265418"/>
          </a:xfrm>
          <a:prstGeom prst="rect">
            <a:avLst/>
          </a:prstGeom>
        </p:spPr>
        <p:txBody>
          <a:bodyPr lIns="0" tIns="0" rIns="0" bIns="0" rtlCol="0" anchor="t">
            <a:spAutoFit/>
          </a:bodyPr>
          <a:lstStyle/>
          <a:p>
            <a:pPr marL="712480" lvl="1" indent="-356240">
              <a:lnSpc>
                <a:spcPts val="4620"/>
              </a:lnSpc>
              <a:buFont typeface="Arial"/>
              <a:buChar char="•"/>
            </a:pPr>
            <a:r>
              <a:rPr lang="en-US" sz="3300">
                <a:solidFill>
                  <a:srgbClr val="FFFFFF"/>
                </a:solidFill>
                <a:latin typeface="WenQuanYi"/>
              </a:rPr>
              <a:t>The `card` CSS class demonstration</a:t>
            </a:r>
          </a:p>
          <a:p>
            <a:pPr marL="906812" lvl="2" indent="-302271">
              <a:lnSpc>
                <a:spcPts val="2940"/>
              </a:lnSpc>
              <a:buFont typeface="Arial"/>
              <a:buChar char="⚬"/>
            </a:pPr>
            <a:r>
              <a:rPr lang="en-US" sz="2100">
                <a:solidFill>
                  <a:srgbClr val="FFFFFF"/>
                </a:solidFill>
                <a:latin typeface="WenQuanYi"/>
              </a:rPr>
              <a:t>It is used in the 4 homepage panels, the survey questions, the flashcard page's card grid, the display of buttons linking to different articles on the article page, the display of both 节气 and different recipes on the recipe's page, and the description of the two background music</a:t>
            </a:r>
          </a:p>
          <a:p>
            <a:pPr marL="906812" lvl="2" indent="-302271">
              <a:lnSpc>
                <a:spcPts val="2940"/>
              </a:lnSpc>
              <a:buFont typeface="Arial"/>
              <a:buChar char="⚬"/>
            </a:pPr>
            <a:r>
              <a:rPr lang="en-US" sz="2100">
                <a:solidFill>
                  <a:srgbClr val="FFFFFF"/>
                </a:solidFill>
                <a:latin typeface="WenQuanYi"/>
              </a:rPr>
              <a:t>I will demonstrate how the cards are  positioned with auto-resize ability using the flashcard page (Flashcard.css, Flashcard.js, FlashcardList.js)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4509" y="0"/>
            <a:ext cx="19648713" cy="10648875"/>
            <a:chOff x="92710" y="92710"/>
            <a:chExt cx="5955681" cy="3227758"/>
          </a:xfrm>
        </p:grpSpPr>
        <p:sp>
          <p:nvSpPr>
            <p:cNvPr id="3" name="Freeform 3"/>
            <p:cNvSpPr/>
            <p:nvPr/>
          </p:nvSpPr>
          <p:spPr>
            <a:xfrm>
              <a:off x="92710" y="92710"/>
              <a:ext cx="5955681" cy="3227759"/>
            </a:xfrm>
            <a:custGeom>
              <a:avLst/>
              <a:gdLst/>
              <a:ahLst/>
              <a:cxnLst/>
              <a:rect l="l" t="t" r="r" b="b"/>
              <a:pathLst>
                <a:path w="5955681" h="3227759">
                  <a:moveTo>
                    <a:pt x="0" y="0"/>
                  </a:moveTo>
                  <a:lnTo>
                    <a:pt x="5955681" y="0"/>
                  </a:lnTo>
                  <a:lnTo>
                    <a:pt x="5955681" y="3227759"/>
                  </a:lnTo>
                  <a:lnTo>
                    <a:pt x="0" y="3227759"/>
                  </a:lnTo>
                  <a:close/>
                </a:path>
              </a:pathLst>
            </a:custGeom>
            <a:solidFill>
              <a:srgbClr val="000000"/>
            </a:solidFill>
          </p:spPr>
        </p:sp>
      </p:grpSp>
      <p:sp>
        <p:nvSpPr>
          <p:cNvPr id="4" name="TextBox 4"/>
          <p:cNvSpPr txBox="1"/>
          <p:nvPr/>
        </p:nvSpPr>
        <p:spPr>
          <a:xfrm>
            <a:off x="462349" y="589595"/>
            <a:ext cx="10342333" cy="2617604"/>
          </a:xfrm>
          <a:prstGeom prst="rect">
            <a:avLst/>
          </a:prstGeom>
        </p:spPr>
        <p:txBody>
          <a:bodyPr lIns="0" tIns="0" rIns="0" bIns="0" rtlCol="0" anchor="t">
            <a:spAutoFit/>
          </a:bodyPr>
          <a:lstStyle/>
          <a:p>
            <a:pPr>
              <a:lnSpc>
                <a:spcPts val="11536"/>
              </a:lnSpc>
            </a:pPr>
            <a:r>
              <a:rPr lang="en-US" sz="10300" spc="360">
                <a:solidFill>
                  <a:srgbClr val="F6B204"/>
                </a:solidFill>
                <a:latin typeface="Anton Bold"/>
              </a:rPr>
              <a:t>WEBSITE</a:t>
            </a:r>
          </a:p>
          <a:p>
            <a:pPr algn="l">
              <a:lnSpc>
                <a:spcPts val="9073"/>
              </a:lnSpc>
            </a:pPr>
            <a:r>
              <a:rPr lang="en-US" sz="8100" spc="283">
                <a:solidFill>
                  <a:srgbClr val="F6B204"/>
                </a:solidFill>
                <a:latin typeface="Anton Bold"/>
              </a:rPr>
              <a:t>COMPONENTS</a:t>
            </a:r>
          </a:p>
        </p:txBody>
      </p:sp>
      <p:sp>
        <p:nvSpPr>
          <p:cNvPr id="5" name="TextBox 5"/>
          <p:cNvSpPr txBox="1"/>
          <p:nvPr/>
        </p:nvSpPr>
        <p:spPr>
          <a:xfrm>
            <a:off x="6865243" y="365114"/>
            <a:ext cx="2778919" cy="566950"/>
          </a:xfrm>
          <a:prstGeom prst="rect">
            <a:avLst/>
          </a:prstGeom>
        </p:spPr>
        <p:txBody>
          <a:bodyPr lIns="0" tIns="0" rIns="0" bIns="0" rtlCol="0" anchor="t">
            <a:spAutoFit/>
          </a:bodyPr>
          <a:lstStyle/>
          <a:p>
            <a:pPr>
              <a:lnSpc>
                <a:spcPts val="4760"/>
              </a:lnSpc>
            </a:pPr>
            <a:r>
              <a:rPr lang="en-US" sz="3400" dirty="0">
                <a:solidFill>
                  <a:srgbClr val="FFFFFF"/>
                </a:solidFill>
                <a:latin typeface="WenQuanYi"/>
              </a:rPr>
              <a:t>RecipePanel.js</a:t>
            </a:r>
          </a:p>
        </p:txBody>
      </p:sp>
      <p:sp>
        <p:nvSpPr>
          <p:cNvPr id="6" name="TextBox 6"/>
          <p:cNvSpPr txBox="1"/>
          <p:nvPr/>
        </p:nvSpPr>
        <p:spPr>
          <a:xfrm>
            <a:off x="6865243" y="950990"/>
            <a:ext cx="11151844" cy="9431654"/>
          </a:xfrm>
          <a:prstGeom prst="rect">
            <a:avLst/>
          </a:prstGeom>
        </p:spPr>
        <p:txBody>
          <a:bodyPr lIns="0" tIns="0" rIns="0" bIns="0" rtlCol="0" anchor="t">
            <a:spAutoFit/>
          </a:bodyPr>
          <a:lstStyle/>
          <a:p>
            <a:pPr>
              <a:lnSpc>
                <a:spcPts val="2520"/>
              </a:lnSpc>
            </a:pPr>
            <a:r>
              <a:rPr lang="en-US" sz="1800">
                <a:solidFill>
                  <a:srgbClr val="CB6CE6"/>
                </a:solidFill>
                <a:latin typeface="WenQuanYi"/>
              </a:rPr>
              <a:t>export default </a:t>
            </a:r>
            <a:r>
              <a:rPr lang="en-US" sz="1800">
                <a:solidFill>
                  <a:srgbClr val="5FC5F6"/>
                </a:solidFill>
                <a:latin typeface="WenQuanYi"/>
              </a:rPr>
              <a:t>function </a:t>
            </a:r>
            <a:r>
              <a:rPr lang="en-US" sz="1800">
                <a:solidFill>
                  <a:srgbClr val="F4BC33"/>
                </a:solidFill>
                <a:latin typeface="WenQuanYi"/>
              </a:rPr>
              <a:t>RecipePanel</a:t>
            </a:r>
            <a:r>
              <a:rPr lang="en-US" sz="1800">
                <a:solidFill>
                  <a:srgbClr val="FFFFFF"/>
                </a:solidFill>
                <a:latin typeface="WenQuanYi"/>
              </a:rPr>
              <a:t>(</a:t>
            </a:r>
            <a:r>
              <a:rPr lang="en-US" sz="1800">
                <a:solidFill>
                  <a:srgbClr val="CB6CE6"/>
                </a:solidFill>
                <a:latin typeface="WenQuanYi"/>
              </a:rPr>
              <a:t>{</a:t>
            </a:r>
            <a:r>
              <a:rPr lang="en-US" sz="1800">
                <a:solidFill>
                  <a:srgbClr val="FFFFFF"/>
                </a:solidFill>
                <a:latin typeface="WenQuanYi"/>
              </a:rPr>
              <a:t> </a:t>
            </a:r>
            <a:r>
              <a:rPr lang="en-US" sz="1800">
                <a:solidFill>
                  <a:srgbClr val="5CE1E6"/>
                </a:solidFill>
                <a:latin typeface="WenQuanYi"/>
              </a:rPr>
              <a:t>front</a:t>
            </a:r>
            <a:r>
              <a:rPr lang="en-US" sz="1800">
                <a:solidFill>
                  <a:srgbClr val="FFFFFF"/>
                </a:solidFill>
                <a:latin typeface="WenQuanYi"/>
              </a:rPr>
              <a:t>, </a:t>
            </a:r>
            <a:r>
              <a:rPr lang="en-US" sz="1800">
                <a:solidFill>
                  <a:srgbClr val="5CE1E6"/>
                </a:solidFill>
                <a:latin typeface="WenQuanYi"/>
              </a:rPr>
              <a:t>back</a:t>
            </a:r>
            <a:r>
              <a:rPr lang="en-US" sz="1800">
                <a:solidFill>
                  <a:srgbClr val="FFFFFF"/>
                </a:solidFill>
                <a:latin typeface="WenQuanYi"/>
              </a:rPr>
              <a:t>, </a:t>
            </a:r>
            <a:r>
              <a:rPr lang="en-US" sz="1800">
                <a:solidFill>
                  <a:srgbClr val="5CE1E6"/>
                </a:solidFill>
                <a:latin typeface="WenQuanYi"/>
              </a:rPr>
              <a:t>pic </a:t>
            </a:r>
            <a:r>
              <a:rPr lang="en-US" sz="1800">
                <a:solidFill>
                  <a:srgbClr val="CB6CE6"/>
                </a:solidFill>
                <a:latin typeface="WenQuanYi"/>
              </a:rPr>
              <a:t>}</a:t>
            </a:r>
            <a:r>
              <a:rPr lang="en-US" sz="1800">
                <a:solidFill>
                  <a:srgbClr val="FFFFFF"/>
                </a:solidFill>
                <a:latin typeface="WenQuanYi"/>
              </a:rPr>
              <a:t>) {</a:t>
            </a:r>
          </a:p>
          <a:p>
            <a:pPr>
              <a:lnSpc>
                <a:spcPts val="2520"/>
              </a:lnSpc>
            </a:pPr>
            <a:r>
              <a:rPr lang="en-US" sz="1800">
                <a:solidFill>
                  <a:srgbClr val="FFFFFF"/>
                </a:solidFill>
                <a:latin typeface="WenQuanYi"/>
              </a:rPr>
              <a:t>    </a:t>
            </a:r>
            <a:r>
              <a:rPr lang="en-US" sz="1800">
                <a:solidFill>
                  <a:srgbClr val="5FC5F6"/>
                </a:solidFill>
                <a:latin typeface="Arimo"/>
              </a:rPr>
              <a:t>const </a:t>
            </a:r>
            <a:r>
              <a:rPr lang="en-US" sz="1800">
                <a:solidFill>
                  <a:srgbClr val="FFFFFF"/>
                </a:solidFill>
                <a:latin typeface="Arimo"/>
              </a:rPr>
              <a:t>[</a:t>
            </a:r>
            <a:r>
              <a:rPr lang="en-US" sz="1800">
                <a:solidFill>
                  <a:srgbClr val="5CE1E6"/>
                </a:solidFill>
                <a:latin typeface="Arimo"/>
              </a:rPr>
              <a:t>flip</a:t>
            </a:r>
            <a:r>
              <a:rPr lang="en-US" sz="1800">
                <a:solidFill>
                  <a:srgbClr val="FFFFFF"/>
                </a:solidFill>
                <a:latin typeface="Arimo"/>
              </a:rPr>
              <a:t>, </a:t>
            </a:r>
            <a:r>
              <a:rPr lang="en-US" sz="1800">
                <a:solidFill>
                  <a:srgbClr val="F4BC33"/>
                </a:solidFill>
                <a:latin typeface="Arimo"/>
              </a:rPr>
              <a:t>setFlip</a:t>
            </a:r>
            <a:r>
              <a:rPr lang="en-US" sz="1800">
                <a:solidFill>
                  <a:srgbClr val="FFFFFF"/>
                </a:solidFill>
                <a:latin typeface="Arimo"/>
              </a:rPr>
              <a:t>] = </a:t>
            </a:r>
            <a:r>
              <a:rPr lang="en-US" sz="1800">
                <a:solidFill>
                  <a:srgbClr val="F4BC33"/>
                </a:solidFill>
                <a:latin typeface="Arimo"/>
              </a:rPr>
              <a:t>useState</a:t>
            </a:r>
            <a:r>
              <a:rPr lang="en-US" sz="1800">
                <a:solidFill>
                  <a:srgbClr val="FFFFFF"/>
                </a:solidFill>
                <a:latin typeface="Arimo"/>
              </a:rPr>
              <a:t>(</a:t>
            </a:r>
            <a:r>
              <a:rPr lang="en-US" sz="1800">
                <a:solidFill>
                  <a:srgbClr val="5FC5F6"/>
                </a:solidFill>
                <a:latin typeface="Arimo"/>
              </a:rPr>
              <a:t>false</a:t>
            </a:r>
            <a:r>
              <a:rPr lang="en-US" sz="1800">
                <a:solidFill>
                  <a:srgbClr val="FFFFFF"/>
                </a:solidFill>
                <a:latin typeface="Arimo"/>
              </a:rPr>
              <a:t>)</a:t>
            </a:r>
          </a:p>
          <a:p>
            <a:pPr>
              <a:lnSpc>
                <a:spcPts val="2520"/>
              </a:lnSpc>
            </a:pPr>
            <a:r>
              <a:rPr lang="en-US" sz="1800">
                <a:solidFill>
                  <a:srgbClr val="FFFFFF"/>
                </a:solidFill>
                <a:latin typeface="WenQuanYi"/>
              </a:rPr>
              <a:t>    </a:t>
            </a:r>
            <a:r>
              <a:rPr lang="en-US" sz="1800">
                <a:solidFill>
                  <a:srgbClr val="5FC5F6"/>
                </a:solidFill>
                <a:latin typeface="WenQuanYi"/>
              </a:rPr>
              <a:t>c</a:t>
            </a:r>
            <a:r>
              <a:rPr lang="en-US" sz="1800">
                <a:solidFill>
                  <a:srgbClr val="5FC5F6"/>
                </a:solidFill>
                <a:latin typeface="Arimo"/>
              </a:rPr>
              <a:t>onst </a:t>
            </a:r>
            <a:r>
              <a:rPr lang="en-US" sz="1800">
                <a:solidFill>
                  <a:srgbClr val="FFFFFF"/>
                </a:solidFill>
                <a:latin typeface="Arimo"/>
              </a:rPr>
              <a:t>[</a:t>
            </a:r>
            <a:r>
              <a:rPr lang="en-US" sz="1800">
                <a:solidFill>
                  <a:srgbClr val="5CE1E6"/>
                </a:solidFill>
                <a:latin typeface="Arimo"/>
              </a:rPr>
              <a:t>height</a:t>
            </a:r>
            <a:r>
              <a:rPr lang="en-US" sz="1800">
                <a:solidFill>
                  <a:srgbClr val="FFFFFF"/>
                </a:solidFill>
                <a:latin typeface="Arimo"/>
              </a:rPr>
              <a:t>, </a:t>
            </a:r>
            <a:r>
              <a:rPr lang="en-US" sz="1800">
                <a:solidFill>
                  <a:srgbClr val="F4BC33"/>
                </a:solidFill>
                <a:latin typeface="Arimo"/>
              </a:rPr>
              <a:t>setHeight</a:t>
            </a:r>
            <a:r>
              <a:rPr lang="en-US" sz="1800">
                <a:solidFill>
                  <a:srgbClr val="FFFFFF"/>
                </a:solidFill>
                <a:latin typeface="Arimo"/>
              </a:rPr>
              <a:t>] = </a:t>
            </a:r>
            <a:r>
              <a:rPr lang="en-US" sz="1800">
                <a:solidFill>
                  <a:srgbClr val="F4BC33"/>
                </a:solidFill>
                <a:latin typeface="Arimo"/>
              </a:rPr>
              <a:t>useState</a:t>
            </a:r>
            <a:r>
              <a:rPr lang="en-US" sz="1800">
                <a:solidFill>
                  <a:srgbClr val="FFFFFF"/>
                </a:solidFill>
                <a:latin typeface="Arimo"/>
              </a:rPr>
              <a:t>(</a:t>
            </a:r>
            <a:r>
              <a:rPr lang="en-US" sz="1800">
                <a:solidFill>
                  <a:srgbClr val="EE8C00"/>
                </a:solidFill>
                <a:latin typeface="Arimo"/>
              </a:rPr>
              <a:t>'initial'</a:t>
            </a:r>
            <a:r>
              <a:rPr lang="en-US" sz="1800">
                <a:solidFill>
                  <a:srgbClr val="FFFFFF"/>
                </a:solidFill>
                <a:latin typeface="Arimo"/>
              </a:rPr>
              <a:t>)</a:t>
            </a:r>
          </a:p>
          <a:p>
            <a:pPr>
              <a:lnSpc>
                <a:spcPts val="2520"/>
              </a:lnSpc>
            </a:pPr>
            <a:r>
              <a:rPr lang="en-US" sz="1800">
                <a:solidFill>
                  <a:srgbClr val="FFFFFF"/>
                </a:solidFill>
                <a:latin typeface="WenQuanYi"/>
              </a:rPr>
              <a:t>    </a:t>
            </a:r>
            <a:r>
              <a:rPr lang="en-US" sz="1800">
                <a:solidFill>
                  <a:srgbClr val="5FC5F6"/>
                </a:solidFill>
                <a:latin typeface="Arimo"/>
              </a:rPr>
              <a:t>const </a:t>
            </a:r>
            <a:r>
              <a:rPr lang="en-US" sz="1800">
                <a:solidFill>
                  <a:srgbClr val="5CE1E6"/>
                </a:solidFill>
                <a:latin typeface="Arimo"/>
              </a:rPr>
              <a:t>backSide </a:t>
            </a:r>
            <a:r>
              <a:rPr lang="en-US" sz="1800">
                <a:solidFill>
                  <a:srgbClr val="FFFFFF"/>
                </a:solidFill>
                <a:latin typeface="Arimo"/>
              </a:rPr>
              <a:t>= </a:t>
            </a:r>
            <a:r>
              <a:rPr lang="en-US" sz="1800">
                <a:solidFill>
                  <a:srgbClr val="F4BC33"/>
                </a:solidFill>
                <a:latin typeface="Arimo"/>
              </a:rPr>
              <a:t>useRef</a:t>
            </a:r>
            <a:r>
              <a:rPr lang="en-US" sz="1800">
                <a:solidFill>
                  <a:srgbClr val="FFFFFF"/>
                </a:solidFill>
                <a:latin typeface="Arimo"/>
              </a:rPr>
              <a:t>()</a:t>
            </a:r>
          </a:p>
          <a:p>
            <a:pPr>
              <a:lnSpc>
                <a:spcPts val="2520"/>
              </a:lnSpc>
            </a:pPr>
            <a:r>
              <a:rPr lang="en-US" sz="1800">
                <a:solidFill>
                  <a:srgbClr val="FFFFFF"/>
                </a:solidFill>
                <a:latin typeface="WenQuanYi"/>
              </a:rPr>
              <a:t>    </a:t>
            </a:r>
            <a:r>
              <a:rPr lang="en-US" sz="1800">
                <a:solidFill>
                  <a:srgbClr val="5FC5F6"/>
                </a:solidFill>
                <a:latin typeface="Arimo"/>
              </a:rPr>
              <a:t>function </a:t>
            </a:r>
            <a:r>
              <a:rPr lang="en-US" sz="1800">
                <a:solidFill>
                  <a:srgbClr val="F4BC33"/>
                </a:solidFill>
                <a:latin typeface="Arimo"/>
              </a:rPr>
              <a:t>setMaxHeight</a:t>
            </a:r>
            <a:r>
              <a:rPr lang="en-US" sz="1800">
                <a:solidFill>
                  <a:srgbClr val="FFFFFF"/>
                </a:solidFill>
                <a:latin typeface="Arimo"/>
              </a:rPr>
              <a:t>() {</a:t>
            </a:r>
          </a:p>
          <a:p>
            <a:pPr>
              <a:lnSpc>
                <a:spcPts val="2520"/>
              </a:lnSpc>
            </a:pPr>
            <a:r>
              <a:rPr lang="en-US" sz="1800">
                <a:solidFill>
                  <a:srgbClr val="FFFFFF"/>
                </a:solidFill>
                <a:latin typeface="Arimo"/>
              </a:rPr>
              <a:t>        </a:t>
            </a:r>
            <a:r>
              <a:rPr lang="en-US" sz="1800">
                <a:solidFill>
                  <a:srgbClr val="5FC5F6"/>
                </a:solidFill>
                <a:latin typeface="Arimo"/>
              </a:rPr>
              <a:t>const </a:t>
            </a:r>
            <a:r>
              <a:rPr lang="en-US" sz="1800">
                <a:solidFill>
                  <a:srgbClr val="5CE1E6"/>
                </a:solidFill>
                <a:latin typeface="Arimo"/>
              </a:rPr>
              <a:t>backHeight </a:t>
            </a:r>
            <a:r>
              <a:rPr lang="en-US" sz="1800">
                <a:solidFill>
                  <a:srgbClr val="FFFFFF"/>
                </a:solidFill>
                <a:latin typeface="Arimo"/>
              </a:rPr>
              <a:t>= </a:t>
            </a:r>
            <a:r>
              <a:rPr lang="en-US" sz="1800">
                <a:solidFill>
                  <a:srgbClr val="5CE1E6"/>
                </a:solidFill>
                <a:latin typeface="Arimo"/>
              </a:rPr>
              <a:t>backSide</a:t>
            </a:r>
            <a:r>
              <a:rPr lang="en-US" sz="1800">
                <a:solidFill>
                  <a:srgbClr val="FFFFFF"/>
                </a:solidFill>
                <a:latin typeface="Arimo"/>
              </a:rPr>
              <a:t>.</a:t>
            </a:r>
            <a:r>
              <a:rPr lang="en-US" sz="1800">
                <a:solidFill>
                  <a:srgbClr val="5CE1E6"/>
                </a:solidFill>
                <a:latin typeface="Arimo"/>
              </a:rPr>
              <a:t>current</a:t>
            </a:r>
            <a:r>
              <a:rPr lang="en-US" sz="1800">
                <a:solidFill>
                  <a:srgbClr val="FFFFFF"/>
                </a:solidFill>
                <a:latin typeface="Arimo"/>
              </a:rPr>
              <a:t>.</a:t>
            </a:r>
            <a:r>
              <a:rPr lang="en-US" sz="1800">
                <a:solidFill>
                  <a:srgbClr val="F4BC33"/>
                </a:solidFill>
                <a:latin typeface="Arimo"/>
              </a:rPr>
              <a:t>getBoundingClientRect</a:t>
            </a:r>
            <a:r>
              <a:rPr lang="en-US" sz="1800">
                <a:solidFill>
                  <a:srgbClr val="FFFFFF"/>
                </a:solidFill>
                <a:latin typeface="Arimo"/>
              </a:rPr>
              <a:t>().</a:t>
            </a:r>
            <a:r>
              <a:rPr lang="en-US" sz="1800">
                <a:solidFill>
                  <a:srgbClr val="5CE1E6"/>
                </a:solidFill>
                <a:latin typeface="Arimo"/>
              </a:rPr>
              <a:t>height</a:t>
            </a:r>
          </a:p>
          <a:p>
            <a:pPr>
              <a:lnSpc>
                <a:spcPts val="2520"/>
              </a:lnSpc>
            </a:pPr>
            <a:r>
              <a:rPr lang="en-US" sz="1800">
                <a:solidFill>
                  <a:srgbClr val="FFFFFF"/>
                </a:solidFill>
                <a:latin typeface="Arimo"/>
              </a:rPr>
              <a:t>        </a:t>
            </a:r>
            <a:r>
              <a:rPr lang="en-US" sz="1800">
                <a:solidFill>
                  <a:srgbClr val="F4BC33"/>
                </a:solidFill>
                <a:latin typeface="Arimo"/>
              </a:rPr>
              <a:t>setHeight</a:t>
            </a:r>
            <a:r>
              <a:rPr lang="en-US" sz="1800">
                <a:solidFill>
                  <a:srgbClr val="FFFFFF"/>
                </a:solidFill>
                <a:latin typeface="Arimo"/>
              </a:rPr>
              <a:t>(</a:t>
            </a:r>
            <a:r>
              <a:rPr lang="en-US" sz="1800">
                <a:solidFill>
                  <a:srgbClr val="5CE1E6"/>
                </a:solidFill>
                <a:latin typeface="Arimo"/>
              </a:rPr>
              <a:t>Math</a:t>
            </a:r>
            <a:r>
              <a:rPr lang="en-US" sz="1800">
                <a:solidFill>
                  <a:srgbClr val="FFFFFF"/>
                </a:solidFill>
                <a:latin typeface="Arimo"/>
              </a:rPr>
              <a:t>.</a:t>
            </a:r>
            <a:r>
              <a:rPr lang="en-US" sz="1800">
                <a:solidFill>
                  <a:srgbClr val="F4BC33"/>
                </a:solidFill>
                <a:latin typeface="Arimo"/>
              </a:rPr>
              <a:t>max</a:t>
            </a:r>
            <a:r>
              <a:rPr lang="en-US" sz="1800">
                <a:solidFill>
                  <a:srgbClr val="FFFFFF"/>
                </a:solidFill>
                <a:latin typeface="Arimo"/>
              </a:rPr>
              <a:t>(</a:t>
            </a:r>
            <a:r>
              <a:rPr lang="en-US" sz="1800">
                <a:solidFill>
                  <a:srgbClr val="5CE1E6"/>
                </a:solidFill>
                <a:latin typeface="Arimo"/>
              </a:rPr>
              <a:t>backHeight</a:t>
            </a:r>
            <a:r>
              <a:rPr lang="en-US" sz="1800">
                <a:solidFill>
                  <a:srgbClr val="FFFFFF"/>
                </a:solidFill>
                <a:latin typeface="Arimo"/>
              </a:rPr>
              <a:t>, </a:t>
            </a:r>
            <a:r>
              <a:rPr lang="en-US" sz="1800">
                <a:solidFill>
                  <a:srgbClr val="5FC5F6"/>
                </a:solidFill>
                <a:latin typeface="Arimo"/>
              </a:rPr>
              <a:t>323</a:t>
            </a:r>
            <a:r>
              <a:rPr lang="en-US" sz="1800">
                <a:solidFill>
                  <a:srgbClr val="FFFFFF"/>
                </a:solidFill>
                <a:latin typeface="Arimo"/>
              </a:rPr>
              <a:t>))</a:t>
            </a:r>
          </a:p>
          <a:p>
            <a:pPr>
              <a:lnSpc>
                <a:spcPts val="2520"/>
              </a:lnSpc>
            </a:pPr>
            <a:r>
              <a:rPr lang="en-US" sz="1800">
                <a:solidFill>
                  <a:srgbClr val="FFFFFF"/>
                </a:solidFill>
                <a:latin typeface="Arimo"/>
              </a:rPr>
              <a:t>    }</a:t>
            </a:r>
          </a:p>
          <a:p>
            <a:pPr>
              <a:lnSpc>
                <a:spcPts val="2520"/>
              </a:lnSpc>
            </a:pPr>
            <a:r>
              <a:rPr lang="en-US" sz="1800">
                <a:solidFill>
                  <a:srgbClr val="FFFFFF"/>
                </a:solidFill>
                <a:latin typeface="Arimo"/>
              </a:rPr>
              <a:t>    </a:t>
            </a:r>
            <a:r>
              <a:rPr lang="en-US" sz="1800">
                <a:solidFill>
                  <a:srgbClr val="F4BC33"/>
                </a:solidFill>
                <a:latin typeface="Arimo"/>
              </a:rPr>
              <a:t>useEffect</a:t>
            </a:r>
            <a:r>
              <a:rPr lang="en-US" sz="1800">
                <a:solidFill>
                  <a:srgbClr val="FFFFFF"/>
                </a:solidFill>
                <a:latin typeface="Arimo"/>
              </a:rPr>
              <a:t>(</a:t>
            </a:r>
            <a:r>
              <a:rPr lang="en-US" sz="1800">
                <a:solidFill>
                  <a:srgbClr val="F4BC33"/>
                </a:solidFill>
                <a:latin typeface="Arimo"/>
              </a:rPr>
              <a:t>setMaxHeight</a:t>
            </a:r>
            <a:r>
              <a:rPr lang="en-US" sz="1800">
                <a:solidFill>
                  <a:srgbClr val="FFFFFF"/>
                </a:solidFill>
                <a:latin typeface="Arimo"/>
              </a:rPr>
              <a:t>, []) </a:t>
            </a:r>
          </a:p>
          <a:p>
            <a:pPr>
              <a:lnSpc>
                <a:spcPts val="2520"/>
              </a:lnSpc>
            </a:pPr>
            <a:r>
              <a:rPr lang="en-US" sz="1800">
                <a:solidFill>
                  <a:srgbClr val="FFFFFF"/>
                </a:solidFill>
                <a:latin typeface="Arimo"/>
              </a:rPr>
              <a:t>    </a:t>
            </a:r>
            <a:r>
              <a:rPr lang="en-US" sz="1800">
                <a:solidFill>
                  <a:srgbClr val="F4BC33"/>
                </a:solidFill>
                <a:latin typeface="Arimo"/>
              </a:rPr>
              <a:t>useEffect</a:t>
            </a:r>
            <a:r>
              <a:rPr lang="en-US" sz="1800">
                <a:solidFill>
                  <a:srgbClr val="FFFFFF"/>
                </a:solidFill>
                <a:latin typeface="Arimo"/>
              </a:rPr>
              <a:t>(() =&gt; {</a:t>
            </a:r>
          </a:p>
          <a:p>
            <a:pPr>
              <a:lnSpc>
                <a:spcPts val="2520"/>
              </a:lnSpc>
            </a:pPr>
            <a:r>
              <a:rPr lang="en-US" sz="1800">
                <a:solidFill>
                  <a:srgbClr val="FFFFFF"/>
                </a:solidFill>
                <a:latin typeface="Arimo"/>
              </a:rPr>
              <a:t>        </a:t>
            </a:r>
            <a:r>
              <a:rPr lang="en-US" sz="1800">
                <a:solidFill>
                  <a:srgbClr val="5CE1E6"/>
                </a:solidFill>
                <a:latin typeface="Arimo"/>
              </a:rPr>
              <a:t>window</a:t>
            </a:r>
            <a:r>
              <a:rPr lang="en-US" sz="1800">
                <a:solidFill>
                  <a:srgbClr val="FFFFFF"/>
                </a:solidFill>
                <a:latin typeface="Arimo"/>
              </a:rPr>
              <a:t>.</a:t>
            </a:r>
            <a:r>
              <a:rPr lang="en-US" sz="1800">
                <a:solidFill>
                  <a:srgbClr val="F4BC33"/>
                </a:solidFill>
                <a:latin typeface="Arimo"/>
              </a:rPr>
              <a:t>addEventListener</a:t>
            </a:r>
            <a:r>
              <a:rPr lang="en-US" sz="1800">
                <a:solidFill>
                  <a:srgbClr val="FFFFFF"/>
                </a:solidFill>
                <a:latin typeface="Arimo"/>
              </a:rPr>
              <a:t>(</a:t>
            </a:r>
            <a:r>
              <a:rPr lang="en-US" sz="1800">
                <a:solidFill>
                  <a:srgbClr val="EE8C00"/>
                </a:solidFill>
                <a:latin typeface="Arimo"/>
              </a:rPr>
              <a:t>'resize'</a:t>
            </a:r>
            <a:r>
              <a:rPr lang="en-US" sz="1800">
                <a:solidFill>
                  <a:srgbClr val="FFFFFF"/>
                </a:solidFill>
                <a:latin typeface="Arimo"/>
              </a:rPr>
              <a:t>, </a:t>
            </a:r>
            <a:r>
              <a:rPr lang="en-US" sz="1800">
                <a:solidFill>
                  <a:srgbClr val="F4BC33"/>
                </a:solidFill>
                <a:latin typeface="Arimo"/>
              </a:rPr>
              <a:t>setMaxHeight</a:t>
            </a:r>
            <a:r>
              <a:rPr lang="en-US" sz="1800">
                <a:solidFill>
                  <a:srgbClr val="FFFFFF"/>
                </a:solidFill>
                <a:latin typeface="Arimo"/>
              </a:rPr>
              <a:t>)</a:t>
            </a:r>
          </a:p>
          <a:p>
            <a:pPr>
              <a:lnSpc>
                <a:spcPts val="2520"/>
              </a:lnSpc>
            </a:pPr>
            <a:r>
              <a:rPr lang="en-US" sz="1800">
                <a:solidFill>
                  <a:srgbClr val="FFFFFF"/>
                </a:solidFill>
                <a:latin typeface="Arimo"/>
              </a:rPr>
              <a:t>        </a:t>
            </a:r>
            <a:r>
              <a:rPr lang="en-US" sz="1800">
                <a:solidFill>
                  <a:srgbClr val="CB6CE6"/>
                </a:solidFill>
                <a:latin typeface="Arimo"/>
              </a:rPr>
              <a:t>return </a:t>
            </a:r>
            <a:r>
              <a:rPr lang="en-US" sz="1800">
                <a:solidFill>
                  <a:srgbClr val="FFFFFF"/>
                </a:solidFill>
                <a:latin typeface="Arimo"/>
              </a:rPr>
              <a:t>() =&gt; </a:t>
            </a:r>
            <a:r>
              <a:rPr lang="en-US" sz="1800">
                <a:solidFill>
                  <a:srgbClr val="5CE1E6"/>
                </a:solidFill>
                <a:latin typeface="Arimo"/>
              </a:rPr>
              <a:t>window</a:t>
            </a:r>
            <a:r>
              <a:rPr lang="en-US" sz="1800">
                <a:solidFill>
                  <a:srgbClr val="FFFFFF"/>
                </a:solidFill>
                <a:latin typeface="Arimo"/>
              </a:rPr>
              <a:t>.</a:t>
            </a:r>
            <a:r>
              <a:rPr lang="en-US" sz="1800">
                <a:solidFill>
                  <a:srgbClr val="F4BC33"/>
                </a:solidFill>
                <a:latin typeface="Arimo"/>
              </a:rPr>
              <a:t>removeEventListener</a:t>
            </a:r>
            <a:r>
              <a:rPr lang="en-US" sz="1800">
                <a:solidFill>
                  <a:srgbClr val="FFFFFF"/>
                </a:solidFill>
                <a:latin typeface="Arimo"/>
              </a:rPr>
              <a:t>(</a:t>
            </a:r>
            <a:r>
              <a:rPr lang="en-US" sz="1800">
                <a:solidFill>
                  <a:srgbClr val="EE8C00"/>
                </a:solidFill>
                <a:latin typeface="Arimo"/>
              </a:rPr>
              <a:t>'resize'</a:t>
            </a:r>
            <a:r>
              <a:rPr lang="en-US" sz="1800">
                <a:solidFill>
                  <a:srgbClr val="FFFFFF"/>
                </a:solidFill>
                <a:latin typeface="Arimo"/>
              </a:rPr>
              <a:t>, </a:t>
            </a:r>
            <a:r>
              <a:rPr lang="en-US" sz="1800">
                <a:solidFill>
                  <a:srgbClr val="F4BC33"/>
                </a:solidFill>
                <a:latin typeface="Arimo"/>
              </a:rPr>
              <a:t>setMaxHeight</a:t>
            </a:r>
            <a:r>
              <a:rPr lang="en-US" sz="1800">
                <a:solidFill>
                  <a:srgbClr val="FFFFFF"/>
                </a:solidFill>
                <a:latin typeface="Arimo"/>
              </a:rPr>
              <a:t>)</a:t>
            </a:r>
          </a:p>
          <a:p>
            <a:pPr>
              <a:lnSpc>
                <a:spcPts val="2520"/>
              </a:lnSpc>
            </a:pPr>
            <a:r>
              <a:rPr lang="en-US" sz="1800">
                <a:solidFill>
                  <a:srgbClr val="FFFFFF"/>
                </a:solidFill>
                <a:latin typeface="Arimo"/>
              </a:rPr>
              <a:t>    }, [])</a:t>
            </a:r>
          </a:p>
          <a:p>
            <a:pPr>
              <a:lnSpc>
                <a:spcPts val="2520"/>
              </a:lnSpc>
            </a:pPr>
            <a:r>
              <a:rPr lang="en-US" sz="1800">
                <a:solidFill>
                  <a:srgbClr val="FFFFFF"/>
                </a:solidFill>
                <a:latin typeface="Arimo"/>
              </a:rPr>
              <a:t>    </a:t>
            </a:r>
            <a:r>
              <a:rPr lang="en-US" sz="1800">
                <a:solidFill>
                  <a:srgbClr val="CB6CE6"/>
                </a:solidFill>
                <a:latin typeface="Arimo"/>
              </a:rPr>
              <a:t>return </a:t>
            </a:r>
            <a:r>
              <a:rPr lang="en-US" sz="1800">
                <a:solidFill>
                  <a:srgbClr val="FFFFFF"/>
                </a:solidFill>
                <a:latin typeface="Arimo"/>
              </a:rPr>
              <a:t>(</a:t>
            </a:r>
          </a:p>
          <a:p>
            <a:pPr>
              <a:lnSpc>
                <a:spcPts val="2520"/>
              </a:lnSpc>
            </a:pPr>
            <a:r>
              <a:rPr lang="en-US" sz="1800">
                <a:solidFill>
                  <a:srgbClr val="FFFFFF"/>
                </a:solidFill>
                <a:latin typeface="Arimo"/>
              </a:rPr>
              <a:t>        &lt;</a:t>
            </a:r>
            <a:r>
              <a:rPr lang="en-US" sz="1800">
                <a:solidFill>
                  <a:srgbClr val="5FC5F6"/>
                </a:solidFill>
                <a:latin typeface="Arimo"/>
              </a:rPr>
              <a:t>div </a:t>
            </a:r>
            <a:r>
              <a:rPr lang="en-US" sz="1800">
                <a:solidFill>
                  <a:srgbClr val="5CE1E6"/>
                </a:solidFill>
                <a:latin typeface="Arimo"/>
              </a:rPr>
              <a:t>className</a:t>
            </a:r>
            <a:r>
              <a:rPr lang="en-US" sz="1800">
                <a:solidFill>
                  <a:srgbClr val="FFFFFF"/>
                </a:solidFill>
                <a:latin typeface="Arimo"/>
              </a:rPr>
              <a:t>={</a:t>
            </a:r>
            <a:r>
              <a:rPr lang="en-US" sz="1800">
                <a:solidFill>
                  <a:srgbClr val="EE8C00"/>
                </a:solidFill>
                <a:latin typeface="Arimo"/>
              </a:rPr>
              <a:t>`card </a:t>
            </a:r>
            <a:r>
              <a:rPr lang="en-US" sz="1800">
                <a:solidFill>
                  <a:srgbClr val="CB6CE6"/>
                </a:solidFill>
                <a:latin typeface="Arimo"/>
              </a:rPr>
              <a:t>${</a:t>
            </a:r>
            <a:r>
              <a:rPr lang="en-US" sz="1800">
                <a:solidFill>
                  <a:srgbClr val="5CE1E6"/>
                </a:solidFill>
                <a:latin typeface="Arimo"/>
              </a:rPr>
              <a:t>flip </a:t>
            </a:r>
            <a:r>
              <a:rPr lang="en-US" sz="1800">
                <a:solidFill>
                  <a:srgbClr val="FFFFFF"/>
                </a:solidFill>
                <a:latin typeface="Arimo"/>
              </a:rPr>
              <a:t>? </a:t>
            </a:r>
            <a:r>
              <a:rPr lang="en-US" sz="1800">
                <a:solidFill>
                  <a:srgbClr val="EE8C00"/>
                </a:solidFill>
                <a:latin typeface="Arimo"/>
              </a:rPr>
              <a:t>"flip"</a:t>
            </a:r>
            <a:r>
              <a:rPr lang="en-US" sz="1800">
                <a:solidFill>
                  <a:srgbClr val="FFFFFF"/>
                </a:solidFill>
                <a:latin typeface="Arimo"/>
              </a:rPr>
              <a:t> : </a:t>
            </a:r>
            <a:r>
              <a:rPr lang="en-US" sz="1800">
                <a:solidFill>
                  <a:srgbClr val="EE8C00"/>
                </a:solidFill>
                <a:latin typeface="Arimo"/>
              </a:rPr>
              <a:t>""</a:t>
            </a:r>
            <a:r>
              <a:rPr lang="en-US" sz="1800">
                <a:solidFill>
                  <a:srgbClr val="CB6CE6"/>
                </a:solidFill>
                <a:latin typeface="Arimo"/>
              </a:rPr>
              <a:t>}</a:t>
            </a:r>
            <a:r>
              <a:rPr lang="en-US" sz="1800">
                <a:solidFill>
                  <a:srgbClr val="EE8C00"/>
                </a:solidFill>
                <a:latin typeface="Arimo"/>
              </a:rPr>
              <a:t>`</a:t>
            </a:r>
            <a:r>
              <a:rPr lang="en-US" sz="1800">
                <a:solidFill>
                  <a:srgbClr val="FFFFFF"/>
                </a:solidFill>
                <a:latin typeface="Arimo"/>
              </a:rPr>
              <a:t>} </a:t>
            </a:r>
          </a:p>
          <a:p>
            <a:pPr>
              <a:lnSpc>
                <a:spcPts val="2520"/>
              </a:lnSpc>
            </a:pPr>
            <a:r>
              <a:rPr lang="en-US" sz="1800">
                <a:solidFill>
                  <a:srgbClr val="FFFFFF"/>
                </a:solidFill>
                <a:latin typeface="WenQuanYi"/>
              </a:rPr>
              <a:t>        </a:t>
            </a:r>
            <a:r>
              <a:rPr lang="en-US" sz="1800">
                <a:solidFill>
                  <a:srgbClr val="5CE1E6"/>
                </a:solidFill>
                <a:latin typeface="Arimo"/>
              </a:rPr>
              <a:t>style</a:t>
            </a:r>
            <a:r>
              <a:rPr lang="en-US" sz="1800">
                <a:solidFill>
                  <a:srgbClr val="FFFFFF"/>
                </a:solidFill>
                <a:latin typeface="Arimo"/>
              </a:rPr>
              <a:t>={{ </a:t>
            </a:r>
            <a:r>
              <a:rPr lang="en-US" sz="1800">
                <a:solidFill>
                  <a:srgbClr val="5CE1E6"/>
                </a:solidFill>
                <a:latin typeface="Arimo"/>
              </a:rPr>
              <a:t>height</a:t>
            </a:r>
            <a:r>
              <a:rPr lang="en-US" sz="1800">
                <a:solidFill>
                  <a:srgbClr val="FFFFFF"/>
                </a:solidFill>
                <a:latin typeface="Arimo"/>
              </a:rPr>
              <a:t>: </a:t>
            </a:r>
            <a:r>
              <a:rPr lang="en-US" sz="1800">
                <a:solidFill>
                  <a:srgbClr val="5CE1E6"/>
                </a:solidFill>
                <a:latin typeface="Arimo"/>
              </a:rPr>
              <a:t>height</a:t>
            </a:r>
            <a:r>
              <a:rPr lang="en-US" sz="1800">
                <a:solidFill>
                  <a:srgbClr val="FFFFFF"/>
                </a:solidFill>
                <a:latin typeface="Arimo"/>
              </a:rPr>
              <a:t>, </a:t>
            </a:r>
            <a:r>
              <a:rPr lang="en-US" sz="1800">
                <a:solidFill>
                  <a:srgbClr val="5CE1E6"/>
                </a:solidFill>
                <a:latin typeface="Arimo"/>
              </a:rPr>
              <a:t>background</a:t>
            </a:r>
            <a:r>
              <a:rPr lang="en-US" sz="1800">
                <a:solidFill>
                  <a:srgbClr val="FFFFFF"/>
                </a:solidFill>
                <a:latin typeface="Arimo"/>
              </a:rPr>
              <a:t>:</a:t>
            </a:r>
            <a:r>
              <a:rPr lang="en-US" sz="1800">
                <a:solidFill>
                  <a:srgbClr val="FFA324"/>
                </a:solidFill>
                <a:latin typeface="Arimo"/>
              </a:rPr>
              <a:t>`url(</a:t>
            </a:r>
            <a:r>
              <a:rPr lang="en-US" sz="1800">
                <a:solidFill>
                  <a:srgbClr val="CB6CE6"/>
                </a:solidFill>
                <a:latin typeface="Arimo"/>
              </a:rPr>
              <a:t>${</a:t>
            </a:r>
            <a:r>
              <a:rPr lang="en-US" sz="1800">
                <a:solidFill>
                  <a:srgbClr val="5CE1E6"/>
                </a:solidFill>
                <a:latin typeface="Arimo"/>
              </a:rPr>
              <a:t>pic</a:t>
            </a:r>
            <a:r>
              <a:rPr lang="en-US" sz="1800">
                <a:solidFill>
                  <a:srgbClr val="CB6CE6"/>
                </a:solidFill>
                <a:latin typeface="Arimo"/>
              </a:rPr>
              <a:t>}</a:t>
            </a:r>
            <a:r>
              <a:rPr lang="en-US" sz="1800">
                <a:solidFill>
                  <a:srgbClr val="EE8C00"/>
                </a:solidFill>
                <a:latin typeface="Arimo"/>
              </a:rPr>
              <a:t>)`</a:t>
            </a:r>
            <a:r>
              <a:rPr lang="en-US" sz="1800">
                <a:solidFill>
                  <a:srgbClr val="FFFFFF"/>
                </a:solidFill>
                <a:latin typeface="Arimo"/>
              </a:rPr>
              <a:t>,  </a:t>
            </a:r>
          </a:p>
          <a:p>
            <a:pPr>
              <a:lnSpc>
                <a:spcPts val="2520"/>
              </a:lnSpc>
            </a:pPr>
            <a:r>
              <a:rPr lang="en-US" sz="1800">
                <a:solidFill>
                  <a:srgbClr val="FFFFFF"/>
                </a:solidFill>
                <a:latin typeface="WenQuanYi"/>
              </a:rPr>
              <a:t>            </a:t>
            </a:r>
            <a:r>
              <a:rPr lang="en-US" sz="1800">
                <a:solidFill>
                  <a:srgbClr val="5CE1E6"/>
                </a:solidFill>
                <a:latin typeface="Arimo"/>
              </a:rPr>
              <a:t>marginLeft</a:t>
            </a:r>
            <a:r>
              <a:rPr lang="en-US" sz="1800">
                <a:solidFill>
                  <a:srgbClr val="FFFFFF"/>
                </a:solidFill>
                <a:latin typeface="Arimo"/>
              </a:rPr>
              <a:t>: </a:t>
            </a:r>
            <a:r>
              <a:rPr lang="en-US" sz="1800">
                <a:solidFill>
                  <a:srgbClr val="EE8C00"/>
                </a:solidFill>
                <a:latin typeface="Arimo"/>
              </a:rPr>
              <a:t> "3%"</a:t>
            </a:r>
            <a:r>
              <a:rPr lang="en-US" sz="1800">
                <a:solidFill>
                  <a:srgbClr val="FFFFFF"/>
                </a:solidFill>
                <a:latin typeface="Arimo"/>
              </a:rPr>
              <a:t>,</a:t>
            </a:r>
            <a:r>
              <a:rPr lang="en-US" sz="1800">
                <a:solidFill>
                  <a:srgbClr val="EE8C00"/>
                </a:solidFill>
                <a:latin typeface="Arimo"/>
              </a:rPr>
              <a:t> </a:t>
            </a:r>
            <a:r>
              <a:rPr lang="en-US" sz="1800">
                <a:solidFill>
                  <a:srgbClr val="5CE1E6"/>
                </a:solidFill>
                <a:latin typeface="Arimo"/>
              </a:rPr>
              <a:t>marginRight</a:t>
            </a:r>
            <a:r>
              <a:rPr lang="en-US" sz="1800">
                <a:solidFill>
                  <a:srgbClr val="FFFFFF"/>
                </a:solidFill>
                <a:latin typeface="Arimo"/>
              </a:rPr>
              <a:t>: </a:t>
            </a:r>
            <a:r>
              <a:rPr lang="en-US" sz="1800">
                <a:solidFill>
                  <a:srgbClr val="EE8C00"/>
                </a:solidFill>
                <a:latin typeface="Arimo"/>
              </a:rPr>
              <a:t>"3%"</a:t>
            </a:r>
            <a:r>
              <a:rPr lang="en-US" sz="1800">
                <a:solidFill>
                  <a:srgbClr val="FFFFFF"/>
                </a:solidFill>
                <a:latin typeface="Arimo"/>
              </a:rPr>
              <a:t>,</a:t>
            </a:r>
            <a:r>
              <a:rPr lang="en-US" sz="1800">
                <a:solidFill>
                  <a:srgbClr val="EE8C00"/>
                </a:solidFill>
                <a:latin typeface="Arimo"/>
              </a:rPr>
              <a:t>  </a:t>
            </a:r>
            <a:r>
              <a:rPr lang="en-US" sz="1800">
                <a:solidFill>
                  <a:srgbClr val="5CE1E6"/>
                </a:solidFill>
                <a:latin typeface="Arimo"/>
              </a:rPr>
              <a:t>marginTop</a:t>
            </a:r>
            <a:r>
              <a:rPr lang="en-US" sz="1800">
                <a:solidFill>
                  <a:srgbClr val="EE8C00"/>
                </a:solidFill>
                <a:latin typeface="Arimo"/>
              </a:rPr>
              <a:t>: "1%"</a:t>
            </a:r>
            <a:r>
              <a:rPr lang="en-US" sz="1800">
                <a:solidFill>
                  <a:srgbClr val="FFFFFF"/>
                </a:solidFill>
                <a:latin typeface="Arimo"/>
              </a:rPr>
              <a:t>,</a:t>
            </a:r>
            <a:r>
              <a:rPr lang="en-US" sz="1800">
                <a:solidFill>
                  <a:srgbClr val="EE8C00"/>
                </a:solidFill>
                <a:latin typeface="Arimo"/>
              </a:rPr>
              <a:t> </a:t>
            </a:r>
            <a:r>
              <a:rPr lang="en-US" sz="1800">
                <a:solidFill>
                  <a:srgbClr val="5CE1E6"/>
                </a:solidFill>
                <a:latin typeface="Arimo"/>
              </a:rPr>
              <a:t>marginBottom</a:t>
            </a:r>
            <a:r>
              <a:rPr lang="en-US" sz="1800">
                <a:solidFill>
                  <a:srgbClr val="EE8C00"/>
                </a:solidFill>
                <a:latin typeface="Arimo"/>
              </a:rPr>
              <a:t>: "2%" </a:t>
            </a:r>
            <a:r>
              <a:rPr lang="en-US" sz="1800">
                <a:solidFill>
                  <a:srgbClr val="FFFFFF"/>
                </a:solidFill>
                <a:latin typeface="Arimo"/>
              </a:rPr>
              <a:t>}} </a:t>
            </a:r>
          </a:p>
          <a:p>
            <a:pPr>
              <a:lnSpc>
                <a:spcPts val="2520"/>
              </a:lnSpc>
            </a:pPr>
            <a:r>
              <a:rPr lang="en-US" sz="1800">
                <a:solidFill>
                  <a:srgbClr val="FFFFFF"/>
                </a:solidFill>
                <a:latin typeface="WenQuanYi"/>
              </a:rPr>
              <a:t>        </a:t>
            </a:r>
            <a:r>
              <a:rPr lang="en-US" sz="1800">
                <a:solidFill>
                  <a:srgbClr val="5CE1E6"/>
                </a:solidFill>
                <a:latin typeface="Arimo"/>
              </a:rPr>
              <a:t>onClick</a:t>
            </a:r>
            <a:r>
              <a:rPr lang="en-US" sz="1800">
                <a:solidFill>
                  <a:srgbClr val="FFFFFF"/>
                </a:solidFill>
                <a:latin typeface="Arimo"/>
              </a:rPr>
              <a:t>={() =&gt; </a:t>
            </a:r>
            <a:r>
              <a:rPr lang="en-US" sz="1800">
                <a:solidFill>
                  <a:srgbClr val="F4BC33"/>
                </a:solidFill>
                <a:latin typeface="Arimo"/>
              </a:rPr>
              <a:t>setFlip</a:t>
            </a:r>
            <a:r>
              <a:rPr lang="en-US" sz="1800">
                <a:solidFill>
                  <a:srgbClr val="FFFFFF"/>
                </a:solidFill>
                <a:latin typeface="Arimo"/>
              </a:rPr>
              <a:t>(! </a:t>
            </a:r>
            <a:r>
              <a:rPr lang="en-US" sz="1800">
                <a:solidFill>
                  <a:srgbClr val="5CE1E6"/>
                </a:solidFill>
                <a:latin typeface="Arimo"/>
              </a:rPr>
              <a:t>flip</a:t>
            </a:r>
            <a:r>
              <a:rPr lang="en-US" sz="1800">
                <a:solidFill>
                  <a:srgbClr val="FFFFFF"/>
                </a:solidFill>
                <a:latin typeface="Arimo"/>
              </a:rPr>
              <a:t>)}&gt;</a:t>
            </a:r>
          </a:p>
          <a:p>
            <a:pPr>
              <a:lnSpc>
                <a:spcPts val="2520"/>
              </a:lnSpc>
            </a:pPr>
            <a:r>
              <a:rPr lang="en-US" sz="1800">
                <a:solidFill>
                  <a:srgbClr val="FFFFFF"/>
                </a:solidFill>
                <a:latin typeface="Arimo"/>
              </a:rPr>
              <a:t>            &lt;</a:t>
            </a:r>
            <a:r>
              <a:rPr lang="en-US" sz="1800">
                <a:solidFill>
                  <a:srgbClr val="5FC5F6"/>
                </a:solidFill>
                <a:latin typeface="Arimo"/>
              </a:rPr>
              <a:t>div </a:t>
            </a:r>
            <a:r>
              <a:rPr lang="en-US" sz="1800">
                <a:solidFill>
                  <a:srgbClr val="5CE1E6"/>
                </a:solidFill>
                <a:latin typeface="Arimo"/>
              </a:rPr>
              <a:t>className</a:t>
            </a:r>
            <a:r>
              <a:rPr lang="en-US" sz="1800">
                <a:solidFill>
                  <a:srgbClr val="FFFFFF"/>
                </a:solidFill>
                <a:latin typeface="Arimo"/>
              </a:rPr>
              <a:t>=</a:t>
            </a:r>
            <a:r>
              <a:rPr lang="en-US" sz="1800">
                <a:solidFill>
                  <a:srgbClr val="EE8C00"/>
                </a:solidFill>
                <a:latin typeface="Arimo"/>
              </a:rPr>
              <a:t>"front"  </a:t>
            </a:r>
          </a:p>
          <a:p>
            <a:pPr>
              <a:lnSpc>
                <a:spcPts val="2520"/>
              </a:lnSpc>
            </a:pPr>
            <a:r>
              <a:rPr lang="en-US" sz="1800">
                <a:solidFill>
                  <a:srgbClr val="FFFFFF"/>
                </a:solidFill>
                <a:latin typeface="WenQuanYi"/>
              </a:rPr>
              <a:t>            </a:t>
            </a:r>
            <a:r>
              <a:rPr lang="en-US" sz="1800">
                <a:solidFill>
                  <a:srgbClr val="5CE1E6"/>
                </a:solidFill>
                <a:latin typeface="Arimo"/>
              </a:rPr>
              <a:t>style</a:t>
            </a:r>
            <a:r>
              <a:rPr lang="en-US" sz="1800">
                <a:solidFill>
                  <a:srgbClr val="FFFFFF"/>
                </a:solidFill>
                <a:latin typeface="Arimo"/>
              </a:rPr>
              <a:t>={{ </a:t>
            </a:r>
            <a:r>
              <a:rPr lang="en-US" sz="1800">
                <a:solidFill>
                  <a:srgbClr val="5CE1E6"/>
                </a:solidFill>
                <a:latin typeface="Arimo"/>
              </a:rPr>
              <a:t>alignItems</a:t>
            </a:r>
            <a:r>
              <a:rPr lang="en-US" sz="1800">
                <a:solidFill>
                  <a:srgbClr val="FFFFFF"/>
                </a:solidFill>
                <a:latin typeface="Arimo"/>
              </a:rPr>
              <a:t>:</a:t>
            </a:r>
            <a:r>
              <a:rPr lang="en-US" sz="1800">
                <a:solidFill>
                  <a:srgbClr val="EE8C00"/>
                </a:solidFill>
                <a:latin typeface="Arimo"/>
              </a:rPr>
              <a:t>"center"</a:t>
            </a:r>
            <a:r>
              <a:rPr lang="en-US" sz="1800">
                <a:solidFill>
                  <a:srgbClr val="FFFFFF"/>
                </a:solidFill>
                <a:latin typeface="Arimo"/>
              </a:rPr>
              <a:t>, </a:t>
            </a:r>
            <a:r>
              <a:rPr lang="en-US" sz="1800">
                <a:solidFill>
                  <a:srgbClr val="5CE1E6"/>
                </a:solidFill>
                <a:latin typeface="Arimo"/>
              </a:rPr>
              <a:t>fontSize</a:t>
            </a:r>
            <a:r>
              <a:rPr lang="en-US" sz="1800">
                <a:solidFill>
                  <a:srgbClr val="FFFFFF"/>
                </a:solidFill>
                <a:latin typeface="Arimo"/>
              </a:rPr>
              <a:t>: </a:t>
            </a:r>
            <a:r>
              <a:rPr lang="en-US" sz="1800">
                <a:solidFill>
                  <a:srgbClr val="EE8C00"/>
                </a:solidFill>
                <a:latin typeface="Arimo"/>
              </a:rPr>
              <a:t>"50px"</a:t>
            </a:r>
            <a:r>
              <a:rPr lang="en-US" sz="1800">
                <a:solidFill>
                  <a:srgbClr val="FFFFFF"/>
                </a:solidFill>
                <a:latin typeface="Arimo"/>
              </a:rPr>
              <a:t>, </a:t>
            </a:r>
            <a:r>
              <a:rPr lang="en-US" sz="1800">
                <a:solidFill>
                  <a:srgbClr val="5CE1E6"/>
                </a:solidFill>
                <a:latin typeface="Arimo"/>
              </a:rPr>
              <a:t>color</a:t>
            </a:r>
            <a:r>
              <a:rPr lang="en-US" sz="1800">
                <a:solidFill>
                  <a:srgbClr val="FFFFFF"/>
                </a:solidFill>
                <a:latin typeface="Arimo"/>
              </a:rPr>
              <a:t>: </a:t>
            </a:r>
            <a:r>
              <a:rPr lang="en-US" sz="1800">
                <a:solidFill>
                  <a:srgbClr val="EE8C00"/>
                </a:solidFill>
                <a:latin typeface="Arimo"/>
              </a:rPr>
              <a:t>"black"</a:t>
            </a:r>
            <a:r>
              <a:rPr lang="en-US" sz="1800">
                <a:solidFill>
                  <a:srgbClr val="FFFFFF"/>
                </a:solidFill>
                <a:latin typeface="Arimo"/>
              </a:rPr>
              <a:t>, </a:t>
            </a:r>
            <a:r>
              <a:rPr lang="en-US" sz="1800">
                <a:solidFill>
                  <a:srgbClr val="5CE1E6"/>
                </a:solidFill>
                <a:latin typeface="Arimo"/>
              </a:rPr>
              <a:t>textShadow</a:t>
            </a:r>
            <a:r>
              <a:rPr lang="en-US" sz="1800">
                <a:solidFill>
                  <a:srgbClr val="FFFFFF"/>
                </a:solidFill>
                <a:latin typeface="Arimo"/>
              </a:rPr>
              <a:t>: </a:t>
            </a:r>
            <a:r>
              <a:rPr lang="en-US" sz="1800">
                <a:solidFill>
                  <a:srgbClr val="EE8C00"/>
                </a:solidFill>
                <a:latin typeface="Arimo"/>
              </a:rPr>
              <a:t>"2px 2px 0px white"</a:t>
            </a:r>
            <a:r>
              <a:rPr lang="en-US" sz="1800">
                <a:solidFill>
                  <a:srgbClr val="FFFFFF"/>
                </a:solidFill>
                <a:latin typeface="Arimo"/>
              </a:rPr>
              <a:t> }}&gt;</a:t>
            </a:r>
          </a:p>
          <a:p>
            <a:pPr>
              <a:lnSpc>
                <a:spcPts val="2520"/>
              </a:lnSpc>
            </a:pPr>
            <a:r>
              <a:rPr lang="en-US" sz="1800">
                <a:solidFill>
                  <a:srgbClr val="FFFFFF"/>
                </a:solidFill>
                <a:latin typeface="Arimo"/>
              </a:rPr>
              <a:t>                &lt;</a:t>
            </a:r>
            <a:r>
              <a:rPr lang="en-US" sz="1800">
                <a:solidFill>
                  <a:srgbClr val="5FC5F6"/>
                </a:solidFill>
                <a:latin typeface="Arimo"/>
              </a:rPr>
              <a:t>b</a:t>
            </a:r>
            <a:r>
              <a:rPr lang="en-US" sz="1800">
                <a:solidFill>
                  <a:srgbClr val="FFFFFF"/>
                </a:solidFill>
                <a:latin typeface="Arimo"/>
              </a:rPr>
              <a:t>&gt;{</a:t>
            </a:r>
            <a:r>
              <a:rPr lang="en-US" sz="1800">
                <a:solidFill>
                  <a:srgbClr val="5CE1E6"/>
                </a:solidFill>
                <a:latin typeface="Arimo"/>
              </a:rPr>
              <a:t>front</a:t>
            </a:r>
            <a:r>
              <a:rPr lang="en-US" sz="1800">
                <a:solidFill>
                  <a:srgbClr val="FFFFFF"/>
                </a:solidFill>
                <a:latin typeface="Arimo"/>
              </a:rPr>
              <a:t>}&lt;/</a:t>
            </a:r>
            <a:r>
              <a:rPr lang="en-US" sz="1800">
                <a:solidFill>
                  <a:srgbClr val="5FC5F6"/>
                </a:solidFill>
                <a:latin typeface="Arimo"/>
              </a:rPr>
              <a:t>b</a:t>
            </a:r>
            <a:r>
              <a:rPr lang="en-US" sz="1800">
                <a:solidFill>
                  <a:srgbClr val="FFFFFF"/>
                </a:solidFill>
                <a:latin typeface="Arimo"/>
              </a:rPr>
              <a:t>&gt;</a:t>
            </a:r>
          </a:p>
          <a:p>
            <a:pPr>
              <a:lnSpc>
                <a:spcPts val="2520"/>
              </a:lnSpc>
            </a:pPr>
            <a:r>
              <a:rPr lang="en-US" sz="1800">
                <a:solidFill>
                  <a:srgbClr val="FFFFFF"/>
                </a:solidFill>
                <a:latin typeface="Arimo"/>
              </a:rPr>
              <a:t>            &lt;/</a:t>
            </a:r>
            <a:r>
              <a:rPr lang="en-US" sz="1800">
                <a:solidFill>
                  <a:srgbClr val="5FC5F6"/>
                </a:solidFill>
                <a:latin typeface="Arimo"/>
              </a:rPr>
              <a:t>div</a:t>
            </a:r>
            <a:r>
              <a:rPr lang="en-US" sz="1800">
                <a:solidFill>
                  <a:srgbClr val="FFFFFF"/>
                </a:solidFill>
                <a:latin typeface="Arimo"/>
              </a:rPr>
              <a:t>&gt;</a:t>
            </a:r>
          </a:p>
          <a:p>
            <a:pPr>
              <a:lnSpc>
                <a:spcPts val="2520"/>
              </a:lnSpc>
            </a:pPr>
            <a:r>
              <a:rPr lang="en-US" sz="1800">
                <a:solidFill>
                  <a:srgbClr val="FFFFFF"/>
                </a:solidFill>
                <a:latin typeface="Arimo"/>
              </a:rPr>
              <a:t>            &lt;</a:t>
            </a:r>
            <a:r>
              <a:rPr lang="en-US" sz="1800">
                <a:solidFill>
                  <a:srgbClr val="5FC5F6"/>
                </a:solidFill>
                <a:latin typeface="Arimo"/>
              </a:rPr>
              <a:t>div </a:t>
            </a:r>
            <a:r>
              <a:rPr lang="en-US" sz="1800">
                <a:solidFill>
                  <a:srgbClr val="5CE1E6"/>
                </a:solidFill>
                <a:latin typeface="Arimo"/>
              </a:rPr>
              <a:t>className</a:t>
            </a:r>
            <a:r>
              <a:rPr lang="en-US" sz="1800">
                <a:solidFill>
                  <a:srgbClr val="FFFFFF"/>
                </a:solidFill>
                <a:latin typeface="Arimo"/>
              </a:rPr>
              <a:t>=</a:t>
            </a:r>
            <a:r>
              <a:rPr lang="en-US" sz="1800">
                <a:solidFill>
                  <a:srgbClr val="EE8C00"/>
                </a:solidFill>
                <a:latin typeface="Arimo"/>
              </a:rPr>
              <a:t>"back"</a:t>
            </a:r>
            <a:r>
              <a:rPr lang="en-US" sz="1800">
                <a:solidFill>
                  <a:srgbClr val="FFFFFF"/>
                </a:solidFill>
                <a:latin typeface="Arimo"/>
              </a:rPr>
              <a:t> </a:t>
            </a:r>
            <a:r>
              <a:rPr lang="en-US" sz="1800">
                <a:solidFill>
                  <a:srgbClr val="5CE1E6"/>
                </a:solidFill>
                <a:latin typeface="Arimo"/>
              </a:rPr>
              <a:t>ref</a:t>
            </a:r>
            <a:r>
              <a:rPr lang="en-US" sz="1800">
                <a:solidFill>
                  <a:srgbClr val="FFFFFF"/>
                </a:solidFill>
                <a:latin typeface="Arimo"/>
              </a:rPr>
              <a:t>={</a:t>
            </a:r>
            <a:r>
              <a:rPr lang="en-US" sz="1800">
                <a:solidFill>
                  <a:srgbClr val="5CE1E6"/>
                </a:solidFill>
                <a:latin typeface="Arimo"/>
              </a:rPr>
              <a:t>backSide</a:t>
            </a:r>
            <a:r>
              <a:rPr lang="en-US" sz="1800">
                <a:solidFill>
                  <a:srgbClr val="FFFFFF"/>
                </a:solidFill>
                <a:latin typeface="Arimo"/>
              </a:rPr>
              <a:t>} </a:t>
            </a:r>
          </a:p>
          <a:p>
            <a:pPr>
              <a:lnSpc>
                <a:spcPts val="2520"/>
              </a:lnSpc>
            </a:pPr>
            <a:r>
              <a:rPr lang="en-US" sz="1800">
                <a:solidFill>
                  <a:srgbClr val="FFFFFF"/>
                </a:solidFill>
                <a:latin typeface="WenQuanYi"/>
              </a:rPr>
              <a:t>            </a:t>
            </a:r>
            <a:r>
              <a:rPr lang="en-US" sz="1800">
                <a:solidFill>
                  <a:srgbClr val="5CE1E6"/>
                </a:solidFill>
                <a:latin typeface="Arimo"/>
              </a:rPr>
              <a:t>style</a:t>
            </a:r>
            <a:r>
              <a:rPr lang="en-US" sz="1800">
                <a:solidFill>
                  <a:srgbClr val="FFFFFF"/>
                </a:solidFill>
                <a:latin typeface="Arimo"/>
              </a:rPr>
              <a:t>={{ </a:t>
            </a:r>
            <a:r>
              <a:rPr lang="en-US" sz="1800">
                <a:solidFill>
                  <a:srgbClr val="5CE1E6"/>
                </a:solidFill>
                <a:latin typeface="Arimo"/>
              </a:rPr>
              <a:t>fontSize</a:t>
            </a:r>
            <a:r>
              <a:rPr lang="en-US" sz="1800">
                <a:solidFill>
                  <a:srgbClr val="FFFFFF"/>
                </a:solidFill>
                <a:latin typeface="Arimo"/>
              </a:rPr>
              <a:t>: </a:t>
            </a:r>
            <a:r>
              <a:rPr lang="en-US" sz="1800">
                <a:solidFill>
                  <a:srgbClr val="EE8C00"/>
                </a:solidFill>
                <a:latin typeface="Arimo"/>
              </a:rPr>
              <a:t>"25px"</a:t>
            </a:r>
            <a:r>
              <a:rPr lang="en-US" sz="1800">
                <a:solidFill>
                  <a:srgbClr val="FFFFFF"/>
                </a:solidFill>
                <a:latin typeface="Arimo"/>
              </a:rPr>
              <a:t>, </a:t>
            </a:r>
            <a:r>
              <a:rPr lang="en-US" sz="1800">
                <a:solidFill>
                  <a:srgbClr val="5CE1E6"/>
                </a:solidFill>
                <a:latin typeface="Arimo"/>
              </a:rPr>
              <a:t>color</a:t>
            </a:r>
            <a:r>
              <a:rPr lang="en-US" sz="1800">
                <a:solidFill>
                  <a:srgbClr val="FFFFFF"/>
                </a:solidFill>
                <a:latin typeface="Arimo"/>
              </a:rPr>
              <a:t>: </a:t>
            </a:r>
            <a:r>
              <a:rPr lang="en-US" sz="1800">
                <a:solidFill>
                  <a:srgbClr val="EE8C00"/>
                </a:solidFill>
                <a:latin typeface="Arimo"/>
              </a:rPr>
              <a:t>"black"</a:t>
            </a:r>
            <a:r>
              <a:rPr lang="en-US" sz="1800">
                <a:solidFill>
                  <a:srgbClr val="FFFFFF"/>
                </a:solidFill>
                <a:latin typeface="Arimo"/>
              </a:rPr>
              <a:t>, </a:t>
            </a:r>
            <a:r>
              <a:rPr lang="en-US" sz="1800">
                <a:solidFill>
                  <a:srgbClr val="5CE1E6"/>
                </a:solidFill>
                <a:latin typeface="Arimo"/>
              </a:rPr>
              <a:t>textShadow</a:t>
            </a:r>
            <a:r>
              <a:rPr lang="en-US" sz="1800">
                <a:solidFill>
                  <a:srgbClr val="FFFFFF"/>
                </a:solidFill>
                <a:latin typeface="Arimo"/>
              </a:rPr>
              <a:t>: </a:t>
            </a:r>
            <a:r>
              <a:rPr lang="en-US" sz="1800">
                <a:solidFill>
                  <a:srgbClr val="EE8C00"/>
                </a:solidFill>
                <a:latin typeface="Arimo"/>
              </a:rPr>
              <a:t>"2px 2px 0px white"</a:t>
            </a:r>
            <a:r>
              <a:rPr lang="en-US" sz="1800">
                <a:solidFill>
                  <a:srgbClr val="FFFFFF"/>
                </a:solidFill>
                <a:latin typeface="Arimo"/>
              </a:rPr>
              <a:t> }}&gt;</a:t>
            </a:r>
          </a:p>
          <a:p>
            <a:pPr>
              <a:lnSpc>
                <a:spcPts val="2520"/>
              </a:lnSpc>
            </a:pPr>
            <a:r>
              <a:rPr lang="en-US" sz="1800">
                <a:solidFill>
                  <a:srgbClr val="FFFFFF"/>
                </a:solidFill>
                <a:latin typeface="Arimo"/>
              </a:rPr>
              <a:t>                {</a:t>
            </a:r>
            <a:r>
              <a:rPr lang="en-US" sz="1800">
                <a:solidFill>
                  <a:srgbClr val="5CE1E6"/>
                </a:solidFill>
                <a:latin typeface="Arimo"/>
              </a:rPr>
              <a:t>back</a:t>
            </a:r>
            <a:r>
              <a:rPr lang="en-US" sz="1800">
                <a:solidFill>
                  <a:srgbClr val="FFFFFF"/>
                </a:solidFill>
                <a:latin typeface="Arimo"/>
              </a:rPr>
              <a:t>}</a:t>
            </a:r>
          </a:p>
          <a:p>
            <a:pPr>
              <a:lnSpc>
                <a:spcPts val="2520"/>
              </a:lnSpc>
            </a:pPr>
            <a:r>
              <a:rPr lang="en-US" sz="1800">
                <a:solidFill>
                  <a:srgbClr val="FFFFFF"/>
                </a:solidFill>
                <a:latin typeface="Arimo"/>
              </a:rPr>
              <a:t>            &lt;/</a:t>
            </a:r>
            <a:r>
              <a:rPr lang="en-US" sz="1800">
                <a:solidFill>
                  <a:srgbClr val="5FC5F6"/>
                </a:solidFill>
                <a:latin typeface="Arimo"/>
              </a:rPr>
              <a:t>div</a:t>
            </a:r>
            <a:r>
              <a:rPr lang="en-US" sz="1800">
                <a:solidFill>
                  <a:srgbClr val="FFFFFF"/>
                </a:solidFill>
                <a:latin typeface="Arimo"/>
              </a:rPr>
              <a:t>&gt; </a:t>
            </a:r>
          </a:p>
          <a:p>
            <a:pPr>
              <a:lnSpc>
                <a:spcPts val="2520"/>
              </a:lnSpc>
            </a:pPr>
            <a:r>
              <a:rPr lang="en-US" sz="1800">
                <a:solidFill>
                  <a:srgbClr val="FFFFFF"/>
                </a:solidFill>
                <a:latin typeface="WenQuanYi"/>
              </a:rPr>
              <a:t>        </a:t>
            </a:r>
            <a:r>
              <a:rPr lang="en-US" sz="1800">
                <a:solidFill>
                  <a:srgbClr val="FFFFFF"/>
                </a:solidFill>
                <a:latin typeface="Arimo"/>
              </a:rPr>
              <a:t>&lt;/</a:t>
            </a:r>
            <a:r>
              <a:rPr lang="en-US" sz="1800">
                <a:solidFill>
                  <a:srgbClr val="5FC5F6"/>
                </a:solidFill>
                <a:latin typeface="Arimo"/>
              </a:rPr>
              <a:t>div</a:t>
            </a:r>
            <a:r>
              <a:rPr lang="en-US" sz="1800">
                <a:solidFill>
                  <a:srgbClr val="FFFFFF"/>
                </a:solidFill>
                <a:latin typeface="Arimo"/>
              </a:rPr>
              <a:t>&gt;</a:t>
            </a:r>
          </a:p>
          <a:p>
            <a:pPr>
              <a:lnSpc>
                <a:spcPts val="2520"/>
              </a:lnSpc>
            </a:pPr>
            <a:r>
              <a:rPr lang="en-US" sz="1800">
                <a:solidFill>
                  <a:srgbClr val="FFFFFF"/>
                </a:solidFill>
                <a:latin typeface="Arimo"/>
              </a:rPr>
              <a:t>    )</a:t>
            </a:r>
          </a:p>
          <a:p>
            <a:pPr>
              <a:lnSpc>
                <a:spcPts val="2520"/>
              </a:lnSpc>
            </a:pPr>
            <a:r>
              <a:rPr lang="en-US" sz="1800">
                <a:solidFill>
                  <a:srgbClr val="FFFFFF"/>
                </a:solidFill>
                <a:latin typeface="Arimo"/>
              </a:rPr>
              <a:t>}</a:t>
            </a:r>
          </a:p>
          <a:p>
            <a:pPr>
              <a:lnSpc>
                <a:spcPts val="2520"/>
              </a:lnSpc>
            </a:pPr>
            <a:endParaRPr lang="en-US" sz="1800">
              <a:solidFill>
                <a:srgbClr val="FFFFFF"/>
              </a:solidFill>
              <a:latin typeface="Arimo"/>
            </a:endParaRPr>
          </a:p>
        </p:txBody>
      </p:sp>
      <p:sp>
        <p:nvSpPr>
          <p:cNvPr id="7" name="TextBox 7"/>
          <p:cNvSpPr txBox="1"/>
          <p:nvPr/>
        </p:nvSpPr>
        <p:spPr>
          <a:xfrm>
            <a:off x="0" y="3992882"/>
            <a:ext cx="6394622" cy="5265418"/>
          </a:xfrm>
          <a:prstGeom prst="rect">
            <a:avLst/>
          </a:prstGeom>
        </p:spPr>
        <p:txBody>
          <a:bodyPr lIns="0" tIns="0" rIns="0" bIns="0" rtlCol="0" anchor="t">
            <a:spAutoFit/>
          </a:bodyPr>
          <a:lstStyle/>
          <a:p>
            <a:pPr marL="712480" lvl="1" indent="-356240">
              <a:lnSpc>
                <a:spcPts val="4620"/>
              </a:lnSpc>
              <a:buFont typeface="Arial"/>
              <a:buChar char="•"/>
            </a:pPr>
            <a:r>
              <a:rPr lang="en-US" sz="3300">
                <a:solidFill>
                  <a:srgbClr val="FFFFFF"/>
                </a:solidFill>
                <a:latin typeface="WenQuanYi"/>
              </a:rPr>
              <a:t>The `card` CSS class demonstration</a:t>
            </a:r>
          </a:p>
          <a:p>
            <a:pPr marL="906812" lvl="2" indent="-302271">
              <a:lnSpc>
                <a:spcPts val="2940"/>
              </a:lnSpc>
              <a:buFont typeface="Arial"/>
              <a:buChar char="⚬"/>
            </a:pPr>
            <a:r>
              <a:rPr lang="en-US" sz="2100">
                <a:solidFill>
                  <a:srgbClr val="FFFFFF"/>
                </a:solidFill>
                <a:latin typeface="WenQuanYi"/>
              </a:rPr>
              <a:t>t is used in the 4 homepage panels, the survey questions, the flashcard page's card grid, the display of buttons linking to different articles on the article page, the display of both 节气 and different recipes on the recipe's page, and the description of the two background music</a:t>
            </a:r>
          </a:p>
          <a:p>
            <a:pPr marL="906812" lvl="2" indent="-302271">
              <a:lnSpc>
                <a:spcPts val="2940"/>
              </a:lnSpc>
              <a:buFont typeface="Arial"/>
              <a:buChar char="⚬"/>
            </a:pPr>
            <a:r>
              <a:rPr lang="en-US" sz="2100">
                <a:solidFill>
                  <a:srgbClr val="FFFFFF"/>
                </a:solidFill>
                <a:latin typeface="WenQuanYi"/>
              </a:rPr>
              <a:t>I will demonstrate the ability of cards to respond to vertical changes in the cards' height using the recipe's page (Recipe.css, RecipePanel.js)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3611" y="7640647"/>
            <a:ext cx="2612396" cy="583431"/>
          </a:xfrm>
          <a:prstGeom prst="rect">
            <a:avLst/>
          </a:prstGeom>
        </p:spPr>
        <p:txBody>
          <a:bodyPr lIns="0" tIns="0" rIns="0" bIns="0" rtlCol="0" anchor="t">
            <a:spAutoFit/>
          </a:bodyPr>
          <a:lstStyle/>
          <a:p>
            <a:pPr algn="l">
              <a:lnSpc>
                <a:spcPts val="4822"/>
              </a:lnSpc>
            </a:pPr>
            <a:r>
              <a:rPr lang="en-US" sz="3444" spc="44">
                <a:solidFill>
                  <a:srgbClr val="000000"/>
                </a:solidFill>
                <a:latin typeface="Open Sans"/>
              </a:rPr>
              <a:t>2021.12.31</a:t>
            </a:r>
          </a:p>
        </p:txBody>
      </p:sp>
      <p:grpSp>
        <p:nvGrpSpPr>
          <p:cNvPr id="3" name="Group 3"/>
          <p:cNvGrpSpPr/>
          <p:nvPr/>
        </p:nvGrpSpPr>
        <p:grpSpPr>
          <a:xfrm>
            <a:off x="1114039" y="3385175"/>
            <a:ext cx="8622888" cy="3105173"/>
            <a:chOff x="0" y="0"/>
            <a:chExt cx="11497184" cy="4140231"/>
          </a:xfrm>
        </p:grpSpPr>
        <p:sp>
          <p:nvSpPr>
            <p:cNvPr id="4" name="TextBox 4"/>
            <p:cNvSpPr txBox="1"/>
            <p:nvPr/>
          </p:nvSpPr>
          <p:spPr>
            <a:xfrm>
              <a:off x="0" y="2266710"/>
              <a:ext cx="11497184" cy="1873521"/>
            </a:xfrm>
            <a:prstGeom prst="rect">
              <a:avLst/>
            </a:prstGeom>
          </p:spPr>
          <p:txBody>
            <a:bodyPr lIns="0" tIns="0" rIns="0" bIns="0" rtlCol="0" anchor="t">
              <a:spAutoFit/>
            </a:bodyPr>
            <a:lstStyle/>
            <a:p>
              <a:pPr algn="l">
                <a:lnSpc>
                  <a:spcPts val="11892"/>
                </a:lnSpc>
              </a:pPr>
              <a:r>
                <a:rPr lang="en-US" sz="8494" spc="365">
                  <a:solidFill>
                    <a:srgbClr val="D10808"/>
                  </a:solidFill>
                  <a:ea typeface="字由点字典黑 65J"/>
                </a:rPr>
                <a:t>谢谢观看</a:t>
              </a:r>
            </a:p>
          </p:txBody>
        </p:sp>
        <p:sp>
          <p:nvSpPr>
            <p:cNvPr id="5" name="TextBox 5"/>
            <p:cNvSpPr txBox="1"/>
            <p:nvPr/>
          </p:nvSpPr>
          <p:spPr>
            <a:xfrm>
              <a:off x="0" y="95250"/>
              <a:ext cx="11497184" cy="2583634"/>
            </a:xfrm>
            <a:prstGeom prst="rect">
              <a:avLst/>
            </a:prstGeom>
          </p:spPr>
          <p:txBody>
            <a:bodyPr lIns="0" tIns="0" rIns="0" bIns="0" rtlCol="0" anchor="t">
              <a:spAutoFit/>
            </a:bodyPr>
            <a:lstStyle/>
            <a:p>
              <a:pPr algn="l">
                <a:lnSpc>
                  <a:spcPts val="14865"/>
                </a:lnSpc>
              </a:pPr>
              <a:r>
                <a:rPr lang="en-US" sz="13272" spc="849">
                  <a:solidFill>
                    <a:srgbClr val="D10808"/>
                  </a:solidFill>
                  <a:latin typeface="字由点字典黑 35J Bold"/>
                </a:rPr>
                <a:t>Thanks</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352" t="40999" r="38318" b="38829"/>
          <a:stretch>
            <a:fillRect/>
          </a:stretch>
        </p:blipFill>
        <p:spPr>
          <a:xfrm rot="-3858617">
            <a:off x="9703282" y="1209376"/>
            <a:ext cx="5258219" cy="593946"/>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352" t="40999" r="38318" b="50448"/>
          <a:stretch>
            <a:fillRect/>
          </a:stretch>
        </p:blipFill>
        <p:spPr>
          <a:xfrm rot="-3858617">
            <a:off x="10714092" y="2218675"/>
            <a:ext cx="6769029" cy="324161"/>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2924" t="89814" r="12924" b="2145"/>
          <a:stretch>
            <a:fillRect/>
          </a:stretch>
        </p:blipFill>
        <p:spPr>
          <a:xfrm rot="-3864891">
            <a:off x="7644595" y="2458974"/>
            <a:ext cx="10239334" cy="110802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3083" t="89814" r="47681" b="7245"/>
          <a:stretch>
            <a:fillRect/>
          </a:stretch>
        </p:blipFill>
        <p:spPr>
          <a:xfrm rot="-3864891">
            <a:off x="13248700" y="752143"/>
            <a:ext cx="5494189" cy="174522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1572</Words>
  <Application>Microsoft Office PowerPoint</Application>
  <PresentationFormat>自定义</PresentationFormat>
  <Paragraphs>204</Paragraphs>
  <Slides>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Anton Bold</vt:lpstr>
      <vt:lpstr>WenQuanYi</vt:lpstr>
      <vt:lpstr>Arimo</vt:lpstr>
      <vt:lpstr>Arial</vt:lpstr>
      <vt:lpstr>Calibri</vt:lpstr>
      <vt:lpstr>Open Sans</vt:lpstr>
      <vt:lpstr>字由点字典黑 65J</vt:lpstr>
      <vt:lpstr>字由点字典黑 35J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年度工作汇报</dc:title>
  <cp:lastModifiedBy>Duality</cp:lastModifiedBy>
  <cp:revision>3</cp:revision>
  <dcterms:created xsi:type="dcterms:W3CDTF">2006-08-16T00:00:00Z</dcterms:created>
  <dcterms:modified xsi:type="dcterms:W3CDTF">2022-05-28T13:06:34Z</dcterms:modified>
  <dc:identifier>DAFBhF4HJWs</dc:identifier>
</cp:coreProperties>
</file>